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5143500" type="screen16x9"/>
  <p:notesSz cx="6858000" cy="9144000"/>
  <p:embeddedFontLst>
    <p:embeddedFont>
      <p:font typeface="PT Sans Narrow" panose="020B0604020202020204" charset="0"/>
      <p:regular r:id="rId52"/>
      <p:bold r:id="rId53"/>
    </p:embeddedFont>
    <p:embeddedFont>
      <p:font typeface="Open Sans" panose="020B0604020202020204" charset="0"/>
      <p:regular r:id="rId54"/>
      <p:bold r:id="rId55"/>
      <p:italic r:id="rId56"/>
      <p:boldItalic r:id="rId5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4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4.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2.fntdata"/><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6.fntdata"/><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1.fntdata"/><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5.fntdata"/><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extLst>
      <p:ext uri="{BB962C8B-B14F-4D97-AF65-F5344CB8AC3E}">
        <p14:creationId xmlns:p14="http://schemas.microsoft.com/office/powerpoint/2010/main" val="36460028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440365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1233286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1375740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575168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32833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1789327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9343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805540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124856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974272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01043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42054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38796344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2411767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941900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427743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597077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738547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3698118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39396668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11355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421586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764483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1373675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227300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429002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1587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3455547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313193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9" name="Shape 2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8689293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5206171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2008212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4" name="Shape 3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469683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08102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0" name="Shape 3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835900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6" name="Shape 3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015950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2" name="Shape 3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4178062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8" name="Shape 3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368096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4" name="Shape 3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12941564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9984661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6" name="Shape 3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23581342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2" name="Shape 3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26836131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8" name="Shape 3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17018656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extLst>
      <p:ext uri="{BB962C8B-B14F-4D97-AF65-F5344CB8AC3E}">
        <p14:creationId xmlns:p14="http://schemas.microsoft.com/office/powerpoint/2010/main" val="3148294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820910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903708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579824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79989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87682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8"/>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5" y="3158252"/>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8" cy="152400"/>
            <a:chOff x="1346429" y="1011300"/>
            <a:chExt cx="6452100" cy="152400"/>
          </a:xfrm>
        </p:grpSpPr>
        <p:cxnSp>
          <p:nvCxnSpPr>
            <p:cNvPr id="13" name="Shape 13"/>
            <p:cNvCxnSpPr/>
            <p:nvPr/>
          </p:nvCxnSpPr>
          <p:spPr>
            <a:xfrm rot="10800000">
              <a:off x="1346429"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9"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8" cy="152400"/>
            <a:chOff x="1346435" y="3969088"/>
            <a:chExt cx="6452100" cy="152400"/>
          </a:xfrm>
        </p:grpSpPr>
        <p:cxnSp>
          <p:nvCxnSpPr>
            <p:cNvPr id="16" name="Shape 16"/>
            <p:cNvCxnSpPr/>
            <p:nvPr/>
          </p:nvCxnSpPr>
          <p:spPr>
            <a:xfrm>
              <a:off x="1346435" y="4121488"/>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8"/>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wrap="square" lIns="91425" tIns="91425" rIns="91425" bIns="91425" anchor="b" anchorCtr="0"/>
          <a:lstStyle>
            <a:lvl1pPr lvl="0" algn="ctr">
              <a:spcBef>
                <a:spcPts val="0"/>
              </a:spcBef>
              <a:buSzPts val="5400"/>
              <a:buNone/>
              <a:defRPr sz="5400"/>
            </a:lvl1pPr>
            <a:lvl2pPr lvl="1" algn="ctr">
              <a:spcBef>
                <a:spcPts val="0"/>
              </a:spcBef>
              <a:buSzPts val="5400"/>
              <a:buNone/>
              <a:defRPr sz="5400"/>
            </a:lvl2pPr>
            <a:lvl3pPr lvl="2" algn="ctr">
              <a:spcBef>
                <a:spcPts val="0"/>
              </a:spcBef>
              <a:buSzPts val="5400"/>
              <a:buNone/>
              <a:defRPr sz="5400"/>
            </a:lvl3pPr>
            <a:lvl4pPr lvl="3" algn="ctr">
              <a:spcBef>
                <a:spcPts val="0"/>
              </a:spcBef>
              <a:buSzPts val="5400"/>
              <a:buNone/>
              <a:defRPr sz="5400"/>
            </a:lvl4pPr>
            <a:lvl5pPr lvl="4" algn="ctr">
              <a:spcBef>
                <a:spcPts val="0"/>
              </a:spcBef>
              <a:buSzPts val="5400"/>
              <a:buNone/>
              <a:defRPr sz="5400"/>
            </a:lvl5pPr>
            <a:lvl6pPr lvl="5" algn="ctr">
              <a:spcBef>
                <a:spcPts val="0"/>
              </a:spcBef>
              <a:buSzPts val="5400"/>
              <a:buNone/>
              <a:defRPr sz="5400"/>
            </a:lvl6pPr>
            <a:lvl7pPr lvl="6" algn="ctr">
              <a:spcBef>
                <a:spcPts val="0"/>
              </a:spcBef>
              <a:buSzPts val="5400"/>
              <a:buNone/>
              <a:defRPr sz="5400"/>
            </a:lvl7pPr>
            <a:lvl8pPr lvl="7" algn="ctr">
              <a:spcBef>
                <a:spcPts val="0"/>
              </a:spcBef>
              <a:buSzPts val="5400"/>
              <a:buNone/>
              <a:defRPr sz="5400"/>
            </a:lvl8pPr>
            <a:lvl9pPr lvl="8" algn="ctr">
              <a:spcBef>
                <a:spcPts val="0"/>
              </a:spcBef>
              <a:buSzPts val="5400"/>
              <a:buNone/>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wrap="square" lIns="91425" tIns="91425" rIns="91425" bIns="91425" anchor="ctr" anchorCtr="0"/>
          <a:lstStyle>
            <a:lvl1pPr lvl="0" algn="ctr">
              <a:spcBef>
                <a:spcPts val="0"/>
              </a:spcBef>
              <a:buClr>
                <a:schemeClr val="accent3"/>
              </a:buClr>
              <a:buSzPts val="13000"/>
              <a:buNone/>
              <a:defRPr sz="13000">
                <a:solidFill>
                  <a:schemeClr val="accent3"/>
                </a:solidFill>
              </a:defRPr>
            </a:lvl1pPr>
            <a:lvl2pPr lvl="1" algn="ctr">
              <a:spcBef>
                <a:spcPts val="0"/>
              </a:spcBef>
              <a:buClr>
                <a:schemeClr val="accent3"/>
              </a:buClr>
              <a:buSzPts val="13000"/>
              <a:buNone/>
              <a:defRPr sz="13000">
                <a:solidFill>
                  <a:schemeClr val="accent3"/>
                </a:solidFill>
              </a:defRPr>
            </a:lvl2pPr>
            <a:lvl3pPr lvl="2" algn="ctr">
              <a:spcBef>
                <a:spcPts val="0"/>
              </a:spcBef>
              <a:buClr>
                <a:schemeClr val="accent3"/>
              </a:buClr>
              <a:buSzPts val="13000"/>
              <a:buNone/>
              <a:defRPr sz="13000">
                <a:solidFill>
                  <a:schemeClr val="accent3"/>
                </a:solidFill>
              </a:defRPr>
            </a:lvl3pPr>
            <a:lvl4pPr lvl="3" algn="ctr">
              <a:spcBef>
                <a:spcPts val="0"/>
              </a:spcBef>
              <a:buClr>
                <a:schemeClr val="accent3"/>
              </a:buClr>
              <a:buSzPts val="13000"/>
              <a:buNone/>
              <a:defRPr sz="13000">
                <a:solidFill>
                  <a:schemeClr val="accent3"/>
                </a:solidFill>
              </a:defRPr>
            </a:lvl4pPr>
            <a:lvl5pPr lvl="4" algn="ctr">
              <a:spcBef>
                <a:spcPts val="0"/>
              </a:spcBef>
              <a:buClr>
                <a:schemeClr val="accent3"/>
              </a:buClr>
              <a:buSzPts val="13000"/>
              <a:buNone/>
              <a:defRPr sz="13000">
                <a:solidFill>
                  <a:schemeClr val="accent3"/>
                </a:solidFill>
              </a:defRPr>
            </a:lvl5pPr>
            <a:lvl6pPr lvl="5" algn="ctr">
              <a:spcBef>
                <a:spcPts val="0"/>
              </a:spcBef>
              <a:buClr>
                <a:schemeClr val="accent3"/>
              </a:buClr>
              <a:buSzPts val="13000"/>
              <a:buNone/>
              <a:defRPr sz="13000">
                <a:solidFill>
                  <a:schemeClr val="accent3"/>
                </a:solidFill>
              </a:defRPr>
            </a:lvl6pPr>
            <a:lvl7pPr lvl="6" algn="ctr">
              <a:spcBef>
                <a:spcPts val="0"/>
              </a:spcBef>
              <a:buClr>
                <a:schemeClr val="accent3"/>
              </a:buClr>
              <a:buSzPts val="13000"/>
              <a:buNone/>
              <a:defRPr sz="13000">
                <a:solidFill>
                  <a:schemeClr val="accent3"/>
                </a:solidFill>
              </a:defRPr>
            </a:lvl7pPr>
            <a:lvl8pPr lvl="7" algn="ctr">
              <a:spcBef>
                <a:spcPts val="0"/>
              </a:spcBef>
              <a:buClr>
                <a:schemeClr val="accent3"/>
              </a:buClr>
              <a:buSzPts val="13000"/>
              <a:buNone/>
              <a:defRPr sz="13000">
                <a:solidFill>
                  <a:schemeClr val="accent3"/>
                </a:solidFill>
              </a:defRPr>
            </a:lvl8pPr>
            <a:lvl9pPr lvl="8" algn="ctr">
              <a:spcBef>
                <a:spcPts val="0"/>
              </a:spcBef>
              <a:buClr>
                <a:schemeClr val="accent3"/>
              </a:buClr>
              <a:buSzPts val="13000"/>
              <a:buNone/>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59" name="Shape 5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wrap="square" lIns="91425" tIns="91425" rIns="91425" bIns="91425" anchor="ctr" anchorCtr="0">
            <a:noAutofit/>
          </a:bodyPr>
          <a:lstStyle/>
          <a:p>
            <a:pPr marL="0" lvl="0" indent="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wrap="square" lIns="91425" tIns="91425" rIns="91425" bIns="91425" anchor="ctr" anchorCtr="0"/>
          <a:lstStyle>
            <a:lvl1pPr lvl="0" algn="ctr">
              <a:spcBef>
                <a:spcPts val="0"/>
              </a:spcBef>
              <a:buSzPts val="3600"/>
              <a:buNone/>
              <a:defRPr/>
            </a:lvl1pPr>
            <a:lvl2pPr lvl="1" algn="ctr">
              <a:spcBef>
                <a:spcPts val="0"/>
              </a:spcBef>
              <a:buSzPts val="3600"/>
              <a:buNone/>
              <a:defRPr/>
            </a:lvl2pPr>
            <a:lvl3pPr lvl="2" algn="ctr">
              <a:spcBef>
                <a:spcPts val="0"/>
              </a:spcBef>
              <a:buSzPts val="3600"/>
              <a:buNone/>
              <a:defRPr/>
            </a:lvl3pPr>
            <a:lvl4pPr lvl="3" algn="ctr">
              <a:spcBef>
                <a:spcPts val="0"/>
              </a:spcBef>
              <a:buSzPts val="3600"/>
              <a:buNone/>
              <a:defRPr/>
            </a:lvl4pPr>
            <a:lvl5pPr lvl="4" algn="ctr">
              <a:spcBef>
                <a:spcPts val="0"/>
              </a:spcBef>
              <a:buSzPts val="3600"/>
              <a:buNone/>
              <a:defRPr/>
            </a:lvl5pPr>
            <a:lvl6pPr lvl="5" algn="ctr">
              <a:spcBef>
                <a:spcPts val="0"/>
              </a:spcBef>
              <a:buSzPts val="3600"/>
              <a:buNone/>
              <a:defRPr/>
            </a:lvl6pPr>
            <a:lvl7pPr lvl="6" algn="ctr">
              <a:spcBef>
                <a:spcPts val="0"/>
              </a:spcBef>
              <a:buSzPts val="3600"/>
              <a:buNone/>
              <a:defRPr/>
            </a:lvl7pPr>
            <a:lvl8pPr lvl="7" algn="ctr">
              <a:spcBef>
                <a:spcPts val="0"/>
              </a:spcBef>
              <a:buSzPts val="3600"/>
              <a:buNone/>
              <a:defRPr/>
            </a:lvl8pPr>
            <a:lvl9pPr lvl="8" algn="ctr">
              <a:spcBef>
                <a:spcPts val="0"/>
              </a:spcBef>
              <a:buSzPts val="3600"/>
              <a:buNone/>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buSzPts val="3600"/>
              <a:buNone/>
              <a:defRPr/>
            </a:lvl1pPr>
            <a:lvl2pPr lvl="1">
              <a:spcBef>
                <a:spcPts val="0"/>
              </a:spcBef>
              <a:buSzPts val="3600"/>
              <a:buNone/>
              <a:defRPr/>
            </a:lvl2pPr>
            <a:lvl3pPr lvl="2">
              <a:spcBef>
                <a:spcPts val="0"/>
              </a:spcBef>
              <a:buSzPts val="3600"/>
              <a:buNone/>
              <a:defRPr/>
            </a:lvl3pPr>
            <a:lvl4pPr lvl="3">
              <a:spcBef>
                <a:spcPts val="0"/>
              </a:spcBef>
              <a:buSzPts val="3600"/>
              <a:buNone/>
              <a:defRPr/>
            </a:lvl4pPr>
            <a:lvl5pPr lvl="4">
              <a:spcBef>
                <a:spcPts val="0"/>
              </a:spcBef>
              <a:buSzPts val="3600"/>
              <a:buNone/>
              <a:defRPr/>
            </a:lvl5pPr>
            <a:lvl6pPr lvl="5">
              <a:spcBef>
                <a:spcPts val="0"/>
              </a:spcBef>
              <a:buSzPts val="3600"/>
              <a:buNone/>
              <a:defRPr/>
            </a:lvl6pPr>
            <a:lvl7pPr lvl="6">
              <a:spcBef>
                <a:spcPts val="0"/>
              </a:spcBef>
              <a:buSzPts val="3600"/>
              <a:buNone/>
              <a:defRPr/>
            </a:lvl7pPr>
            <a:lvl8pPr lvl="7">
              <a:spcBef>
                <a:spcPts val="0"/>
              </a:spcBef>
              <a:buSzPts val="3600"/>
              <a:buNone/>
              <a:defRPr/>
            </a:lvl8pPr>
            <a:lvl9pPr lvl="8">
              <a:spcBef>
                <a:spcPts val="0"/>
              </a:spcBef>
              <a:buSzPts val="3600"/>
              <a:buNone/>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buSzPts val="3600"/>
              <a:buNone/>
              <a:defRPr/>
            </a:lvl1pPr>
            <a:lvl2pPr lvl="1">
              <a:spcBef>
                <a:spcPts val="0"/>
              </a:spcBef>
              <a:buSzPts val="3600"/>
              <a:buNone/>
              <a:defRPr/>
            </a:lvl2pPr>
            <a:lvl3pPr lvl="2">
              <a:spcBef>
                <a:spcPts val="0"/>
              </a:spcBef>
              <a:buSzPts val="3600"/>
              <a:buNone/>
              <a:defRPr/>
            </a:lvl3pPr>
            <a:lvl4pPr lvl="3">
              <a:spcBef>
                <a:spcPts val="0"/>
              </a:spcBef>
              <a:buSzPts val="3600"/>
              <a:buNone/>
              <a:defRPr/>
            </a:lvl4pPr>
            <a:lvl5pPr lvl="4">
              <a:spcBef>
                <a:spcPts val="0"/>
              </a:spcBef>
              <a:buSzPts val="3600"/>
              <a:buNone/>
              <a:defRPr/>
            </a:lvl5pPr>
            <a:lvl6pPr lvl="5">
              <a:spcBef>
                <a:spcPts val="0"/>
              </a:spcBef>
              <a:buSzPts val="3600"/>
              <a:buNone/>
              <a:defRPr/>
            </a:lvl6pPr>
            <a:lvl7pPr lvl="6">
              <a:spcBef>
                <a:spcPts val="0"/>
              </a:spcBef>
              <a:buSzPts val="3600"/>
              <a:buNone/>
              <a:defRPr/>
            </a:lvl7pPr>
            <a:lvl8pPr lvl="7">
              <a:spcBef>
                <a:spcPts val="0"/>
              </a:spcBef>
              <a:buSzPts val="3600"/>
              <a:buNone/>
              <a:defRPr/>
            </a:lvl8pPr>
            <a:lvl9pPr lvl="8">
              <a:spcBef>
                <a:spcPts val="0"/>
              </a:spcBef>
              <a:buSzPts val="3600"/>
              <a:buNone/>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buSzPts val="3600"/>
              <a:buNone/>
              <a:defRPr/>
            </a:lvl1pPr>
            <a:lvl2pPr lvl="1">
              <a:spcBef>
                <a:spcPts val="0"/>
              </a:spcBef>
              <a:buSzPts val="3600"/>
              <a:buNone/>
              <a:defRPr/>
            </a:lvl2pPr>
            <a:lvl3pPr lvl="2">
              <a:spcBef>
                <a:spcPts val="0"/>
              </a:spcBef>
              <a:buSzPts val="3600"/>
              <a:buNone/>
              <a:defRPr/>
            </a:lvl3pPr>
            <a:lvl4pPr lvl="3">
              <a:spcBef>
                <a:spcPts val="0"/>
              </a:spcBef>
              <a:buSzPts val="3600"/>
              <a:buNone/>
              <a:defRPr/>
            </a:lvl4pPr>
            <a:lvl5pPr lvl="4">
              <a:spcBef>
                <a:spcPts val="0"/>
              </a:spcBef>
              <a:buSzPts val="3600"/>
              <a:buNone/>
              <a:defRPr/>
            </a:lvl5pPr>
            <a:lvl6pPr lvl="5">
              <a:spcBef>
                <a:spcPts val="0"/>
              </a:spcBef>
              <a:buSzPts val="3600"/>
              <a:buNone/>
              <a:defRPr/>
            </a:lvl6pPr>
            <a:lvl7pPr lvl="6">
              <a:spcBef>
                <a:spcPts val="0"/>
              </a:spcBef>
              <a:buSzPts val="3600"/>
              <a:buNone/>
              <a:defRPr/>
            </a:lvl7pPr>
            <a:lvl8pPr lvl="7">
              <a:spcBef>
                <a:spcPts val="0"/>
              </a:spcBef>
              <a:buSzPts val="3600"/>
              <a:buNone/>
              <a:defRPr/>
            </a:lvl8pPr>
            <a:lvl9pPr lvl="8">
              <a:spcBef>
                <a:spcPts val="0"/>
              </a:spcBef>
              <a:buSzPts val="3600"/>
              <a:buNone/>
              <a:defRPr/>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wrap="square" lIns="91425" tIns="91425" rIns="91425" bIns="91425" anchor="ctr" anchorCtr="0"/>
          <a:lstStyle>
            <a:lvl1pPr lvl="0">
              <a:spcBef>
                <a:spcPts val="0"/>
              </a:spcBef>
              <a:buClr>
                <a:schemeClr val="dk2"/>
              </a:buClr>
              <a:buSzPts val="5400"/>
              <a:buNone/>
              <a:defRPr sz="5400" b="0">
                <a:solidFill>
                  <a:schemeClr val="dk2"/>
                </a:solidFill>
              </a:defRPr>
            </a:lvl1pPr>
            <a:lvl2pPr lvl="1">
              <a:spcBef>
                <a:spcPts val="0"/>
              </a:spcBef>
              <a:buClr>
                <a:schemeClr val="dk2"/>
              </a:buClr>
              <a:buSzPts val="5400"/>
              <a:buNone/>
              <a:defRPr sz="5400" b="0">
                <a:solidFill>
                  <a:schemeClr val="dk2"/>
                </a:solidFill>
              </a:defRPr>
            </a:lvl2pPr>
            <a:lvl3pPr lvl="2">
              <a:spcBef>
                <a:spcPts val="0"/>
              </a:spcBef>
              <a:buClr>
                <a:schemeClr val="dk2"/>
              </a:buClr>
              <a:buSzPts val="5400"/>
              <a:buNone/>
              <a:defRPr sz="5400" b="0">
                <a:solidFill>
                  <a:schemeClr val="dk2"/>
                </a:solidFill>
              </a:defRPr>
            </a:lvl3pPr>
            <a:lvl4pPr lvl="3">
              <a:spcBef>
                <a:spcPts val="0"/>
              </a:spcBef>
              <a:buClr>
                <a:schemeClr val="dk2"/>
              </a:buClr>
              <a:buSzPts val="5400"/>
              <a:buNone/>
              <a:defRPr sz="5400" b="0">
                <a:solidFill>
                  <a:schemeClr val="dk2"/>
                </a:solidFill>
              </a:defRPr>
            </a:lvl4pPr>
            <a:lvl5pPr lvl="4">
              <a:spcBef>
                <a:spcPts val="0"/>
              </a:spcBef>
              <a:buClr>
                <a:schemeClr val="dk2"/>
              </a:buClr>
              <a:buSzPts val="5400"/>
              <a:buNone/>
              <a:defRPr sz="5400" b="0">
                <a:solidFill>
                  <a:schemeClr val="dk2"/>
                </a:solidFill>
              </a:defRPr>
            </a:lvl5pPr>
            <a:lvl6pPr lvl="5">
              <a:spcBef>
                <a:spcPts val="0"/>
              </a:spcBef>
              <a:buClr>
                <a:schemeClr val="dk2"/>
              </a:buClr>
              <a:buSzPts val="5400"/>
              <a:buNone/>
              <a:defRPr sz="5400" b="0">
                <a:solidFill>
                  <a:schemeClr val="dk2"/>
                </a:solidFill>
              </a:defRPr>
            </a:lvl6pPr>
            <a:lvl7pPr lvl="6">
              <a:spcBef>
                <a:spcPts val="0"/>
              </a:spcBef>
              <a:buClr>
                <a:schemeClr val="dk2"/>
              </a:buClr>
              <a:buSzPts val="5400"/>
              <a:buNone/>
              <a:defRPr sz="5400" b="0">
                <a:solidFill>
                  <a:schemeClr val="dk2"/>
                </a:solidFill>
              </a:defRPr>
            </a:lvl7pPr>
            <a:lvl8pPr lvl="7">
              <a:spcBef>
                <a:spcPts val="0"/>
              </a:spcBef>
              <a:buClr>
                <a:schemeClr val="dk2"/>
              </a:buClr>
              <a:buSzPts val="5400"/>
              <a:buNone/>
              <a:defRPr sz="5400" b="0">
                <a:solidFill>
                  <a:schemeClr val="dk2"/>
                </a:solidFill>
              </a:defRPr>
            </a:lvl8pPr>
            <a:lvl9pPr lvl="8">
              <a:spcBef>
                <a:spcPts val="0"/>
              </a:spcBef>
              <a:buClr>
                <a:schemeClr val="dk2"/>
              </a:buClr>
              <a:buSzPts val="5400"/>
              <a:buNone/>
              <a:defRPr sz="5400" b="0">
                <a:solidFill>
                  <a:schemeClr val="dk2"/>
                </a:solidFill>
              </a:defRPr>
            </a:lvl9pPr>
          </a:lstStyle>
          <a:p>
            <a:endParaRPr/>
          </a:p>
        </p:txBody>
      </p:sp>
      <p:sp>
        <p:nvSpPr>
          <p:cNvPr id="44" name="Shape 4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wrap="square" lIns="91425" tIns="91425" rIns="91425" bIns="91425" anchor="ctr" anchorCtr="0">
            <a:noAutofit/>
          </a:bodyPr>
          <a:lstStyle/>
          <a:p>
            <a:pPr marL="0" lvl="0" indent="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buSzPts val="1800"/>
              <a:buChar char="●"/>
              <a:defRPr>
                <a:solidFill>
                  <a:schemeClr val="lt1"/>
                </a:solidFill>
              </a:defRPr>
            </a:lvl1pPr>
            <a:lvl2pPr lvl="1">
              <a:spcBef>
                <a:spcPts val="0"/>
              </a:spcBef>
              <a:buClr>
                <a:schemeClr val="lt1"/>
              </a:buClr>
              <a:buSzPts val="1400"/>
              <a:buChar char="○"/>
              <a:defRPr>
                <a:solidFill>
                  <a:schemeClr val="lt1"/>
                </a:solidFill>
              </a:defRPr>
            </a:lvl2pPr>
            <a:lvl3pPr lvl="2">
              <a:spcBef>
                <a:spcPts val="0"/>
              </a:spcBef>
              <a:buClr>
                <a:schemeClr val="lt1"/>
              </a:buClr>
              <a:buSzPts val="1400"/>
              <a:buChar char="■"/>
              <a:defRPr>
                <a:solidFill>
                  <a:schemeClr val="lt1"/>
                </a:solidFill>
              </a:defRPr>
            </a:lvl3pPr>
            <a:lvl4pPr lvl="3">
              <a:spcBef>
                <a:spcPts val="0"/>
              </a:spcBef>
              <a:buClr>
                <a:schemeClr val="lt1"/>
              </a:buClr>
              <a:buSzPts val="1400"/>
              <a:buChar char="●"/>
              <a:defRPr>
                <a:solidFill>
                  <a:schemeClr val="lt1"/>
                </a:solidFill>
              </a:defRPr>
            </a:lvl4pPr>
            <a:lvl5pPr lvl="4">
              <a:spcBef>
                <a:spcPts val="0"/>
              </a:spcBef>
              <a:buClr>
                <a:schemeClr val="lt1"/>
              </a:buClr>
              <a:buSzPts val="1400"/>
              <a:buChar char="○"/>
              <a:defRPr>
                <a:solidFill>
                  <a:schemeClr val="lt1"/>
                </a:solidFill>
              </a:defRPr>
            </a:lvl5pPr>
            <a:lvl6pPr lvl="5">
              <a:spcBef>
                <a:spcPts val="0"/>
              </a:spcBef>
              <a:buClr>
                <a:schemeClr val="lt1"/>
              </a:buClr>
              <a:buSzPts val="1400"/>
              <a:buChar char="■"/>
              <a:defRPr>
                <a:solidFill>
                  <a:schemeClr val="lt1"/>
                </a:solidFill>
              </a:defRPr>
            </a:lvl6pPr>
            <a:lvl7pPr lvl="6">
              <a:spcBef>
                <a:spcPts val="0"/>
              </a:spcBef>
              <a:buClr>
                <a:schemeClr val="lt1"/>
              </a:buClr>
              <a:buSzPts val="1400"/>
              <a:buChar char="●"/>
              <a:defRPr>
                <a:solidFill>
                  <a:schemeClr val="lt1"/>
                </a:solidFill>
              </a:defRPr>
            </a:lvl7pPr>
            <a:lvl8pPr lvl="7">
              <a:spcBef>
                <a:spcPts val="0"/>
              </a:spcBef>
              <a:buClr>
                <a:schemeClr val="lt1"/>
              </a:buClr>
              <a:buSzPts val="1400"/>
              <a:buChar char="○"/>
              <a:defRPr>
                <a:solidFill>
                  <a:schemeClr val="lt1"/>
                </a:solidFill>
              </a:defRPr>
            </a:lvl8pPr>
            <a:lvl9pPr lvl="8">
              <a:spcBef>
                <a:spcPts val="0"/>
              </a:spcBef>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wrap="square" lIns="91425" tIns="91425" rIns="91425" bIns="91425" anchor="ctr" anchorCtr="0"/>
          <a:lstStyle>
            <a:lvl1pPr lvl="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lstStyle>
            <a:lvl1pPr lvl="0">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Font typeface="Open Sans"/>
              <a:buChar char="●"/>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The Writing Revolution</a:t>
            </a:r>
          </a:p>
        </p:txBody>
      </p:sp>
      <p:sp>
        <p:nvSpPr>
          <p:cNvPr id="67" name="Shape 67"/>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r>
              <a:rPr lang="en"/>
              <a:t>Student Introduction to activities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Fragment Activities</a:t>
            </a:r>
          </a:p>
        </p:txBody>
      </p:sp>
      <p:sp>
        <p:nvSpPr>
          <p:cNvPr id="133" name="Shape 133"/>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AutoNum type="arabicPeriod"/>
            </a:pPr>
            <a:r>
              <a:rPr lang="en"/>
              <a:t>Identify + Repair Fragments</a:t>
            </a:r>
          </a:p>
          <a:p>
            <a:pPr marL="457200" lvl="0" indent="-342900" rtl="0">
              <a:spcBef>
                <a:spcPts val="0"/>
              </a:spcBef>
              <a:buSzPts val="1800"/>
              <a:buAutoNum type="arabicPeriod"/>
            </a:pPr>
            <a:r>
              <a:rPr lang="en"/>
              <a:t>Identify + Repair Fragments in a Paragraph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Identify + Repair Fragments</a:t>
            </a:r>
          </a:p>
        </p:txBody>
      </p:sp>
      <p:sp>
        <p:nvSpPr>
          <p:cNvPr id="139" name="Shape 139"/>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Directions: Change the sentence fragments into complete sentences, using correct capitalization and punctuation.</a:t>
            </a:r>
          </a:p>
          <a:p>
            <a:pPr marL="0" lvl="0" indent="0" rtl="0">
              <a:spcBef>
                <a:spcPts val="0"/>
              </a:spcBef>
              <a:buNone/>
            </a:pPr>
            <a:r>
              <a:rPr lang="en" b="1" i="1"/>
              <a:t>romeo and juliet</a:t>
            </a:r>
          </a:p>
          <a:p>
            <a:pPr marL="0" lvl="0" indent="0" rtl="0">
              <a:spcBef>
                <a:spcPts val="0"/>
              </a:spcBef>
              <a:buNone/>
            </a:pPr>
            <a:r>
              <a:rPr lang="en" u="sng"/>
              <a:t>Romeo and Juliet fall in love at first sight.</a:t>
            </a:r>
          </a:p>
          <a:p>
            <a:pPr marL="0" lvl="0" indent="0" rtl="0">
              <a:spcBef>
                <a:spcPts val="0"/>
              </a:spcBef>
              <a:buNone/>
            </a:pPr>
            <a:r>
              <a:rPr lang="en" b="1" i="1"/>
              <a:t>are two warring households</a:t>
            </a:r>
          </a:p>
          <a:p>
            <a:pPr marL="0" lvl="0" indent="0" rtl="0">
              <a:spcBef>
                <a:spcPts val="0"/>
              </a:spcBef>
              <a:buNone/>
            </a:pPr>
            <a:r>
              <a:rPr lang="en" u="sng"/>
              <a:t>The Montagues and the Capulets are two warring households.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Effect transition="in" filter="fade">
                                      <p:cBhvr>
                                        <p:cTn id="7" dur="1000"/>
                                        <p:tgtEl>
                                          <p:spTgt spid="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9">
                                            <p:txEl>
                                              <p:pRg st="1" end="1"/>
                                            </p:txEl>
                                          </p:spTgt>
                                        </p:tgtEl>
                                        <p:attrNameLst>
                                          <p:attrName>style.visibility</p:attrName>
                                        </p:attrNameLst>
                                      </p:cBhvr>
                                      <p:to>
                                        <p:strVal val="visible"/>
                                      </p:to>
                                    </p:set>
                                    <p:animEffect transition="in" filter="fade">
                                      <p:cBhvr>
                                        <p:cTn id="12" dur="1000"/>
                                        <p:tgtEl>
                                          <p:spTgt spid="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9">
                                            <p:txEl>
                                              <p:pRg st="2" end="2"/>
                                            </p:txEl>
                                          </p:spTgt>
                                        </p:tgtEl>
                                        <p:attrNameLst>
                                          <p:attrName>style.visibility</p:attrName>
                                        </p:attrNameLst>
                                      </p:cBhvr>
                                      <p:to>
                                        <p:strVal val="visible"/>
                                      </p:to>
                                    </p:set>
                                    <p:animEffect transition="in" filter="fade">
                                      <p:cBhvr>
                                        <p:cTn id="17" dur="1000"/>
                                        <p:tgtEl>
                                          <p:spTgt spid="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9">
                                            <p:txEl>
                                              <p:pRg st="3" end="3"/>
                                            </p:txEl>
                                          </p:spTgt>
                                        </p:tgtEl>
                                        <p:attrNameLst>
                                          <p:attrName>style.visibility</p:attrName>
                                        </p:attrNameLst>
                                      </p:cBhvr>
                                      <p:to>
                                        <p:strVal val="visible"/>
                                      </p:to>
                                    </p:set>
                                    <p:animEffect transition="in" filter="fade">
                                      <p:cBhvr>
                                        <p:cTn id="22" dur="1000"/>
                                        <p:tgtEl>
                                          <p:spTgt spid="1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9">
                                            <p:txEl>
                                              <p:pRg st="4" end="4"/>
                                            </p:txEl>
                                          </p:spTgt>
                                        </p:tgtEl>
                                        <p:attrNameLst>
                                          <p:attrName>style.visibility</p:attrName>
                                        </p:attrNameLst>
                                      </p:cBhvr>
                                      <p:to>
                                        <p:strVal val="visible"/>
                                      </p:to>
                                    </p:set>
                                    <p:animEffect transition="in" filter="fade">
                                      <p:cBhvr>
                                        <p:cTn id="27" dur="1000"/>
                                        <p:tgtEl>
                                          <p:spTgt spid="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The key to success?</a:t>
            </a:r>
          </a:p>
        </p:txBody>
      </p:sp>
      <p:sp>
        <p:nvSpPr>
          <p:cNvPr id="145" name="Shape 145"/>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Use specific vocabulary!</a:t>
            </a:r>
          </a:p>
          <a:p>
            <a:pPr marL="0" lvl="0" indent="0">
              <a:spcBef>
                <a:spcPts val="0"/>
              </a:spcBef>
              <a:buNone/>
            </a:pPr>
            <a:r>
              <a:rPr lang="en" b="1" i="1"/>
              <a:t>are two warring households</a:t>
            </a:r>
          </a:p>
          <a:p>
            <a:pPr marL="0" lvl="0" indent="0">
              <a:spcBef>
                <a:spcPts val="0"/>
              </a:spcBef>
              <a:buNone/>
            </a:pPr>
            <a:r>
              <a:rPr lang="en" u="sng"/>
              <a:t>WRONG: They are two warring households.</a:t>
            </a:r>
          </a:p>
          <a:p>
            <a:pPr marL="0" lvl="0" indent="0">
              <a:spcBef>
                <a:spcPts val="0"/>
              </a:spcBef>
              <a:buNone/>
            </a:pPr>
            <a:r>
              <a:rPr lang="en" u="sng"/>
              <a:t>The Montagues and the Capulets are two warring households.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10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10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10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10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5">
                                            <p:txEl>
                                              <p:pRg st="0" end="0"/>
                                            </p:txEl>
                                          </p:spTgt>
                                        </p:tgtEl>
                                        <p:attrNameLst>
                                          <p:attrName>style.visibility</p:attrName>
                                        </p:attrNameLst>
                                      </p:cBhvr>
                                      <p:to>
                                        <p:strVal val="visible"/>
                                      </p:to>
                                    </p:set>
                                    <p:animEffect transition="in" filter="fade">
                                      <p:cBhvr>
                                        <p:cTn id="27" dur="1000"/>
                                        <p:tgtEl>
                                          <p:spTgt spid="14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5">
                                            <p:txEl>
                                              <p:pRg st="1" end="1"/>
                                            </p:txEl>
                                          </p:spTgt>
                                        </p:tgtEl>
                                        <p:attrNameLst>
                                          <p:attrName>style.visibility</p:attrName>
                                        </p:attrNameLst>
                                      </p:cBhvr>
                                      <p:to>
                                        <p:strVal val="visible"/>
                                      </p:to>
                                    </p:set>
                                    <p:animEffect transition="in" filter="fade">
                                      <p:cBhvr>
                                        <p:cTn id="32" dur="1000"/>
                                        <p:tgtEl>
                                          <p:spTgt spid="14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5">
                                            <p:txEl>
                                              <p:pRg st="2" end="2"/>
                                            </p:txEl>
                                          </p:spTgt>
                                        </p:tgtEl>
                                        <p:attrNameLst>
                                          <p:attrName>style.visibility</p:attrName>
                                        </p:attrNameLst>
                                      </p:cBhvr>
                                      <p:to>
                                        <p:strVal val="visible"/>
                                      </p:to>
                                    </p:set>
                                    <p:animEffect transition="in" filter="fade">
                                      <p:cBhvr>
                                        <p:cTn id="37" dur="1000"/>
                                        <p:tgtEl>
                                          <p:spTgt spid="14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5">
                                            <p:txEl>
                                              <p:pRg st="3" end="3"/>
                                            </p:txEl>
                                          </p:spTgt>
                                        </p:tgtEl>
                                        <p:attrNameLst>
                                          <p:attrName>style.visibility</p:attrName>
                                        </p:attrNameLst>
                                      </p:cBhvr>
                                      <p:to>
                                        <p:strVal val="visible"/>
                                      </p:to>
                                    </p:set>
                                    <p:animEffect transition="in" filter="fade">
                                      <p:cBhvr>
                                        <p:cTn id="42" dur="1000"/>
                                        <p:tgtEl>
                                          <p:spTgt spid="1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51" name="Shape 151"/>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Directions: Underline the fragments in the paragraph. On the lines provided, change the sentence fragments into complete sentences, using correct capitalization and punctuation.</a:t>
            </a:r>
          </a:p>
          <a:p>
            <a:pPr marL="0" lvl="0" indent="0">
              <a:spcBef>
                <a:spcPts val="0"/>
              </a:spcBef>
              <a:buNone/>
            </a:pPr>
            <a:r>
              <a:rPr lang="en"/>
              <a:t>	Jupiter and “the Mighty Ones” are not so mighty. Jupiter fears being discovered as weak. To keep humans poor and ignorant. He fears humans gaining fire from Prometheus. If they gain knowledge and health. As a result, Jupiter resorts to tricks to keep humans from gathering power. Clearly, Jupiter and the gods want to maintain their power over humans.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174850"/>
            <a:ext cx="8520600" cy="707400"/>
          </a:xfrm>
          <a:prstGeom prst="rect">
            <a:avLst/>
          </a:prstGeom>
        </p:spPr>
        <p:txBody>
          <a:bodyPr wrap="square" lIns="91425" tIns="91425" rIns="91425" bIns="91425" anchor="t" anchorCtr="0">
            <a:noAutofit/>
          </a:bodyPr>
          <a:lstStyle/>
          <a:p>
            <a:pPr marL="0" lvl="0" indent="0" rtl="0">
              <a:spcBef>
                <a:spcPts val="0"/>
              </a:spcBef>
              <a:buNone/>
            </a:pPr>
            <a:r>
              <a:rPr lang="en"/>
              <a:t>Identify + Repair Fragments in a Paragraph</a:t>
            </a:r>
          </a:p>
          <a:p>
            <a:pPr marL="0" lvl="0" indent="0" rtl="0">
              <a:spcBef>
                <a:spcPts val="0"/>
              </a:spcBef>
              <a:buNone/>
            </a:pPr>
            <a:endParaRPr/>
          </a:p>
        </p:txBody>
      </p:sp>
      <p:sp>
        <p:nvSpPr>
          <p:cNvPr id="157" name="Shape 157"/>
          <p:cNvSpPr txBox="1">
            <a:spLocks noGrp="1"/>
          </p:cNvSpPr>
          <p:nvPr>
            <p:ph type="body" idx="1"/>
          </p:nvPr>
        </p:nvSpPr>
        <p:spPr>
          <a:xfrm>
            <a:off x="311700" y="882250"/>
            <a:ext cx="8520600" cy="3876300"/>
          </a:xfrm>
          <a:prstGeom prst="rect">
            <a:avLst/>
          </a:prstGeom>
        </p:spPr>
        <p:txBody>
          <a:bodyPr wrap="square" lIns="91425" tIns="91425" rIns="91425" bIns="91425" anchor="t" anchorCtr="0">
            <a:noAutofit/>
          </a:bodyPr>
          <a:lstStyle/>
          <a:p>
            <a:pPr marL="0" lvl="0" indent="0" rtl="0">
              <a:spcBef>
                <a:spcPts val="0"/>
              </a:spcBef>
              <a:buNone/>
            </a:pPr>
            <a:r>
              <a:rPr lang="en"/>
              <a:t>Directions: Underline the fragments in the paragraph. On the lines provided, change the sentence fragments into complete sentences, using correct capitalization and punctuation.</a:t>
            </a:r>
          </a:p>
          <a:p>
            <a:pPr marL="0" lvl="0" indent="0" rtl="0">
              <a:spcBef>
                <a:spcPts val="0"/>
              </a:spcBef>
              <a:buNone/>
            </a:pPr>
            <a:r>
              <a:rPr lang="en"/>
              <a:t>	Jupiter and “the Mighty Ones” are not so mighty. Jupiter fears being discovered as weak. </a:t>
            </a:r>
            <a:r>
              <a:rPr lang="en" u="sng"/>
              <a:t>To keep humans poor and ignorant.</a:t>
            </a:r>
            <a:r>
              <a:rPr lang="en"/>
              <a:t> He fears humans gaining fire from Prometheus. </a:t>
            </a:r>
            <a:r>
              <a:rPr lang="en" u="sng"/>
              <a:t>If they gain knowledge and health.</a:t>
            </a:r>
            <a:r>
              <a:rPr lang="en"/>
              <a:t> As a result, Jupiter resorts to tricks to keep humans from gathering power. Clearly, Jupiter and the gods want to maintain their power over humans.</a:t>
            </a:r>
          </a:p>
          <a:p>
            <a:pPr marL="0" lvl="0" indent="0" rtl="0">
              <a:spcBef>
                <a:spcPts val="0"/>
              </a:spcBef>
              <a:buNone/>
            </a:pPr>
            <a:r>
              <a:rPr lang="en" u="sng"/>
              <a:t>He wants to keep humans poor and ignorant.</a:t>
            </a:r>
          </a:p>
          <a:p>
            <a:pPr marL="0" lvl="0" indent="0" rtl="0">
              <a:spcBef>
                <a:spcPts val="0"/>
              </a:spcBef>
              <a:buNone/>
            </a:pPr>
            <a:r>
              <a:rPr lang="en" u="sng"/>
              <a:t>If they gain knowledge and health, Jupiter will no longer have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fade">
                                      <p:cBhvr>
                                        <p:cTn id="7" dur="1000"/>
                                        <p:tgtEl>
                                          <p:spTgt spid="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7">
                                            <p:txEl>
                                              <p:pRg st="1" end="1"/>
                                            </p:txEl>
                                          </p:spTgt>
                                        </p:tgtEl>
                                        <p:attrNameLst>
                                          <p:attrName>style.visibility</p:attrName>
                                        </p:attrNameLst>
                                      </p:cBhvr>
                                      <p:to>
                                        <p:strVal val="visible"/>
                                      </p:to>
                                    </p:set>
                                    <p:animEffect transition="in" filter="fade">
                                      <p:cBhvr>
                                        <p:cTn id="12" dur="1000"/>
                                        <p:tgtEl>
                                          <p:spTgt spid="1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7">
                                            <p:txEl>
                                              <p:pRg st="2" end="2"/>
                                            </p:txEl>
                                          </p:spTgt>
                                        </p:tgtEl>
                                        <p:attrNameLst>
                                          <p:attrName>style.visibility</p:attrName>
                                        </p:attrNameLst>
                                      </p:cBhvr>
                                      <p:to>
                                        <p:strVal val="visible"/>
                                      </p:to>
                                    </p:set>
                                    <p:animEffect transition="in" filter="fade">
                                      <p:cBhvr>
                                        <p:cTn id="17" dur="1000"/>
                                        <p:tgtEl>
                                          <p:spTgt spid="1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7">
                                            <p:txEl>
                                              <p:pRg st="3" end="3"/>
                                            </p:txEl>
                                          </p:spTgt>
                                        </p:tgtEl>
                                        <p:attrNameLst>
                                          <p:attrName>style.visibility</p:attrName>
                                        </p:attrNameLst>
                                      </p:cBhvr>
                                      <p:to>
                                        <p:strVal val="visible"/>
                                      </p:to>
                                    </p:set>
                                    <p:animEffect transition="in" filter="fade">
                                      <p:cBhvr>
                                        <p:cTn id="22" dur="1000"/>
                                        <p:tgtEl>
                                          <p:spTgt spid="1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7">
                                            <p:txEl>
                                              <p:pRg st="0" end="0"/>
                                            </p:txEl>
                                          </p:spTgt>
                                        </p:tgtEl>
                                        <p:attrNameLst>
                                          <p:attrName>style.visibility</p:attrName>
                                        </p:attrNameLst>
                                      </p:cBhvr>
                                      <p:to>
                                        <p:strVal val="visible"/>
                                      </p:to>
                                    </p:set>
                                    <p:animEffect transition="in" filter="fade">
                                      <p:cBhvr>
                                        <p:cTn id="27" dur="1000"/>
                                        <p:tgtEl>
                                          <p:spTgt spid="15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7">
                                            <p:txEl>
                                              <p:pRg st="1" end="1"/>
                                            </p:txEl>
                                          </p:spTgt>
                                        </p:tgtEl>
                                        <p:attrNameLst>
                                          <p:attrName>style.visibility</p:attrName>
                                        </p:attrNameLst>
                                      </p:cBhvr>
                                      <p:to>
                                        <p:strVal val="visible"/>
                                      </p:to>
                                    </p:set>
                                    <p:animEffect transition="in" filter="fade">
                                      <p:cBhvr>
                                        <p:cTn id="32" dur="1000"/>
                                        <p:tgtEl>
                                          <p:spTgt spid="15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7">
                                            <p:txEl>
                                              <p:pRg st="2" end="2"/>
                                            </p:txEl>
                                          </p:spTgt>
                                        </p:tgtEl>
                                        <p:attrNameLst>
                                          <p:attrName>style.visibility</p:attrName>
                                        </p:attrNameLst>
                                      </p:cBhvr>
                                      <p:to>
                                        <p:strVal val="visible"/>
                                      </p:to>
                                    </p:set>
                                    <p:animEffect transition="in" filter="fade">
                                      <p:cBhvr>
                                        <p:cTn id="37" dur="1000"/>
                                        <p:tgtEl>
                                          <p:spTgt spid="15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7">
                                            <p:txEl>
                                              <p:pRg st="3" end="3"/>
                                            </p:txEl>
                                          </p:spTgt>
                                        </p:tgtEl>
                                        <p:attrNameLst>
                                          <p:attrName>style.visibility</p:attrName>
                                        </p:attrNameLst>
                                      </p:cBhvr>
                                      <p:to>
                                        <p:strVal val="visible"/>
                                      </p:to>
                                    </p:set>
                                    <p:animEffect transition="in" filter="fade">
                                      <p:cBhvr>
                                        <p:cTn id="42" dur="1000"/>
                                        <p:tgtEl>
                                          <p:spTgt spid="1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Scrambled Sentences</a:t>
            </a:r>
          </a:p>
        </p:txBody>
      </p:sp>
      <p:sp>
        <p:nvSpPr>
          <p:cNvPr id="163" name="Shape 163"/>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194875"/>
            <a:ext cx="8520600" cy="707400"/>
          </a:xfrm>
          <a:prstGeom prst="rect">
            <a:avLst/>
          </a:prstGeom>
        </p:spPr>
        <p:txBody>
          <a:bodyPr wrap="square" lIns="91425" tIns="91425" rIns="91425" bIns="91425" anchor="t" anchorCtr="0">
            <a:noAutofit/>
          </a:bodyPr>
          <a:lstStyle/>
          <a:p>
            <a:pPr marL="0" lvl="0" indent="0">
              <a:spcBef>
                <a:spcPts val="0"/>
              </a:spcBef>
              <a:buNone/>
            </a:pPr>
            <a:r>
              <a:rPr lang="en"/>
              <a:t>Scrambled Sentence Activity</a:t>
            </a:r>
          </a:p>
        </p:txBody>
      </p:sp>
      <p:sp>
        <p:nvSpPr>
          <p:cNvPr id="169" name="Shape 169"/>
          <p:cNvSpPr txBox="1">
            <a:spLocks noGrp="1"/>
          </p:cNvSpPr>
          <p:nvPr>
            <p:ph type="body" idx="1"/>
          </p:nvPr>
        </p:nvSpPr>
        <p:spPr>
          <a:xfrm>
            <a:off x="311700" y="902275"/>
            <a:ext cx="8520600" cy="3831900"/>
          </a:xfrm>
          <a:prstGeom prst="rect">
            <a:avLst/>
          </a:prstGeom>
        </p:spPr>
        <p:txBody>
          <a:bodyPr wrap="square" lIns="91425" tIns="91425" rIns="91425" bIns="91425" anchor="t" anchorCtr="0">
            <a:noAutofit/>
          </a:bodyPr>
          <a:lstStyle/>
          <a:p>
            <a:pPr marL="0" lvl="0" indent="0">
              <a:spcBef>
                <a:spcPts val="0"/>
              </a:spcBef>
              <a:buNone/>
            </a:pPr>
            <a:r>
              <a:rPr lang="en"/>
              <a:t>Directions: Rearrange the words into sentences, and add the correct punctuation and capitalization.</a:t>
            </a:r>
          </a:p>
          <a:p>
            <a:pPr marL="0" lvl="0" indent="0">
              <a:spcBef>
                <a:spcPts val="0"/>
              </a:spcBef>
              <a:buNone/>
            </a:pPr>
            <a:r>
              <a:rPr lang="en"/>
              <a:t>live did where tim</a:t>
            </a:r>
          </a:p>
          <a:p>
            <a:pPr marL="0" lvl="0" indent="0">
              <a:spcBef>
                <a:spcPts val="0"/>
              </a:spcBef>
              <a:buNone/>
            </a:pPr>
            <a:r>
              <a:rPr lang="en" u="sng"/>
              <a:t>Where did Tim Live?</a:t>
            </a:r>
          </a:p>
          <a:p>
            <a:pPr marL="0" lvl="0" indent="0">
              <a:spcBef>
                <a:spcPts val="0"/>
              </a:spcBef>
              <a:buNone/>
            </a:pPr>
            <a:r>
              <a:rPr lang="en"/>
              <a:t>apples we oranges bought and bananas</a:t>
            </a:r>
          </a:p>
          <a:p>
            <a:pPr marL="0" lvl="0" indent="0">
              <a:spcBef>
                <a:spcPts val="0"/>
              </a:spcBef>
              <a:buNone/>
            </a:pPr>
            <a:r>
              <a:rPr lang="en" u="sng"/>
              <a:t>We bought apples, oranges, and bananas.</a:t>
            </a:r>
          </a:p>
          <a:p>
            <a:pPr marL="0" lvl="0" indent="0">
              <a:spcBef>
                <a:spcPts val="0"/>
              </a:spcBef>
              <a:buNone/>
            </a:pPr>
            <a:r>
              <a:rPr lang="en"/>
              <a:t>group a behaviors particular of attitude and is culture the</a:t>
            </a:r>
          </a:p>
          <a:p>
            <a:pPr marL="0" lvl="0" indent="0">
              <a:spcBef>
                <a:spcPts val="0"/>
              </a:spcBef>
              <a:buNone/>
            </a:pPr>
            <a:r>
              <a:rPr lang="en" u="sng"/>
              <a:t>Culture is the attitude and behaviors of a particular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
                                            <p:txEl>
                                              <p:pRg st="0" end="0"/>
                                            </p:txEl>
                                          </p:spTgt>
                                        </p:tgtEl>
                                        <p:attrNameLst>
                                          <p:attrName>style.visibility</p:attrName>
                                        </p:attrNameLst>
                                      </p:cBhvr>
                                      <p:to>
                                        <p:strVal val="visible"/>
                                      </p:to>
                                    </p:set>
                                    <p:animEffect transition="in" filter="fade">
                                      <p:cBhvr>
                                        <p:cTn id="7" dur="1000"/>
                                        <p:tgtEl>
                                          <p:spTgt spid="1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xEl>
                                              <p:pRg st="1" end="1"/>
                                            </p:txEl>
                                          </p:spTgt>
                                        </p:tgtEl>
                                        <p:attrNameLst>
                                          <p:attrName>style.visibility</p:attrName>
                                        </p:attrNameLst>
                                      </p:cBhvr>
                                      <p:to>
                                        <p:strVal val="visible"/>
                                      </p:to>
                                    </p:set>
                                    <p:animEffect transition="in" filter="fade">
                                      <p:cBhvr>
                                        <p:cTn id="12" dur="1000"/>
                                        <p:tgtEl>
                                          <p:spTgt spid="1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xEl>
                                              <p:pRg st="2" end="2"/>
                                            </p:txEl>
                                          </p:spTgt>
                                        </p:tgtEl>
                                        <p:attrNameLst>
                                          <p:attrName>style.visibility</p:attrName>
                                        </p:attrNameLst>
                                      </p:cBhvr>
                                      <p:to>
                                        <p:strVal val="visible"/>
                                      </p:to>
                                    </p:set>
                                    <p:animEffect transition="in" filter="fade">
                                      <p:cBhvr>
                                        <p:cTn id="17" dur="1000"/>
                                        <p:tgtEl>
                                          <p:spTgt spid="1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
                                            <p:txEl>
                                              <p:pRg st="3" end="3"/>
                                            </p:txEl>
                                          </p:spTgt>
                                        </p:tgtEl>
                                        <p:attrNameLst>
                                          <p:attrName>style.visibility</p:attrName>
                                        </p:attrNameLst>
                                      </p:cBhvr>
                                      <p:to>
                                        <p:strVal val="visible"/>
                                      </p:to>
                                    </p:set>
                                    <p:animEffect transition="in" filter="fade">
                                      <p:cBhvr>
                                        <p:cTn id="22" dur="1000"/>
                                        <p:tgtEl>
                                          <p:spTgt spid="1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
                                            <p:txEl>
                                              <p:pRg st="4" end="4"/>
                                            </p:txEl>
                                          </p:spTgt>
                                        </p:tgtEl>
                                        <p:attrNameLst>
                                          <p:attrName>style.visibility</p:attrName>
                                        </p:attrNameLst>
                                      </p:cBhvr>
                                      <p:to>
                                        <p:strVal val="visible"/>
                                      </p:to>
                                    </p:set>
                                    <p:animEffect transition="in" filter="fade">
                                      <p:cBhvr>
                                        <p:cTn id="27" dur="1000"/>
                                        <p:tgtEl>
                                          <p:spTgt spid="1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
                                            <p:txEl>
                                              <p:pRg st="5" end="5"/>
                                            </p:txEl>
                                          </p:spTgt>
                                        </p:tgtEl>
                                        <p:attrNameLst>
                                          <p:attrName>style.visibility</p:attrName>
                                        </p:attrNameLst>
                                      </p:cBhvr>
                                      <p:to>
                                        <p:strVal val="visible"/>
                                      </p:to>
                                    </p:set>
                                    <p:animEffect transition="in" filter="fade">
                                      <p:cBhvr>
                                        <p:cTn id="32" dur="1000"/>
                                        <p:tgtEl>
                                          <p:spTgt spid="16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9">
                                            <p:txEl>
                                              <p:pRg st="6" end="6"/>
                                            </p:txEl>
                                          </p:spTgt>
                                        </p:tgtEl>
                                        <p:attrNameLst>
                                          <p:attrName>style.visibility</p:attrName>
                                        </p:attrNameLst>
                                      </p:cBhvr>
                                      <p:to>
                                        <p:strVal val="visible"/>
                                      </p:to>
                                    </p:set>
                                    <p:animEffect transition="in" filter="fade">
                                      <p:cBhvr>
                                        <p:cTn id="37" dur="1000"/>
                                        <p:tgtEl>
                                          <p:spTgt spid="16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9">
                                            <p:txEl>
                                              <p:pRg st="0" end="0"/>
                                            </p:txEl>
                                          </p:spTgt>
                                        </p:tgtEl>
                                        <p:attrNameLst>
                                          <p:attrName>style.visibility</p:attrName>
                                        </p:attrNameLst>
                                      </p:cBhvr>
                                      <p:to>
                                        <p:strVal val="visible"/>
                                      </p:to>
                                    </p:set>
                                    <p:animEffect transition="in" filter="fade">
                                      <p:cBhvr>
                                        <p:cTn id="42" dur="1000"/>
                                        <p:tgtEl>
                                          <p:spTgt spid="16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9">
                                            <p:txEl>
                                              <p:pRg st="1" end="1"/>
                                            </p:txEl>
                                          </p:spTgt>
                                        </p:tgtEl>
                                        <p:attrNameLst>
                                          <p:attrName>style.visibility</p:attrName>
                                        </p:attrNameLst>
                                      </p:cBhvr>
                                      <p:to>
                                        <p:strVal val="visible"/>
                                      </p:to>
                                    </p:set>
                                    <p:animEffect transition="in" filter="fade">
                                      <p:cBhvr>
                                        <p:cTn id="47" dur="1000"/>
                                        <p:tgtEl>
                                          <p:spTgt spid="169">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9">
                                            <p:txEl>
                                              <p:pRg st="2" end="2"/>
                                            </p:txEl>
                                          </p:spTgt>
                                        </p:tgtEl>
                                        <p:attrNameLst>
                                          <p:attrName>style.visibility</p:attrName>
                                        </p:attrNameLst>
                                      </p:cBhvr>
                                      <p:to>
                                        <p:strVal val="visible"/>
                                      </p:to>
                                    </p:set>
                                    <p:animEffect transition="in" filter="fade">
                                      <p:cBhvr>
                                        <p:cTn id="52" dur="1000"/>
                                        <p:tgtEl>
                                          <p:spTgt spid="169">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9">
                                            <p:txEl>
                                              <p:pRg st="3" end="3"/>
                                            </p:txEl>
                                          </p:spTgt>
                                        </p:tgtEl>
                                        <p:attrNameLst>
                                          <p:attrName>style.visibility</p:attrName>
                                        </p:attrNameLst>
                                      </p:cBhvr>
                                      <p:to>
                                        <p:strVal val="visible"/>
                                      </p:to>
                                    </p:set>
                                    <p:animEffect transition="in" filter="fade">
                                      <p:cBhvr>
                                        <p:cTn id="57" dur="1000"/>
                                        <p:tgtEl>
                                          <p:spTgt spid="169">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69">
                                            <p:txEl>
                                              <p:pRg st="4" end="4"/>
                                            </p:txEl>
                                          </p:spTgt>
                                        </p:tgtEl>
                                        <p:attrNameLst>
                                          <p:attrName>style.visibility</p:attrName>
                                        </p:attrNameLst>
                                      </p:cBhvr>
                                      <p:to>
                                        <p:strVal val="visible"/>
                                      </p:to>
                                    </p:set>
                                    <p:animEffect transition="in" filter="fade">
                                      <p:cBhvr>
                                        <p:cTn id="62" dur="1000"/>
                                        <p:tgtEl>
                                          <p:spTgt spid="169">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69">
                                            <p:txEl>
                                              <p:pRg st="5" end="5"/>
                                            </p:txEl>
                                          </p:spTgt>
                                        </p:tgtEl>
                                        <p:attrNameLst>
                                          <p:attrName>style.visibility</p:attrName>
                                        </p:attrNameLst>
                                      </p:cBhvr>
                                      <p:to>
                                        <p:strVal val="visible"/>
                                      </p:to>
                                    </p:set>
                                    <p:animEffect transition="in" filter="fade">
                                      <p:cBhvr>
                                        <p:cTn id="67" dur="1000"/>
                                        <p:tgtEl>
                                          <p:spTgt spid="169">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69">
                                            <p:txEl>
                                              <p:pRg st="6" end="6"/>
                                            </p:txEl>
                                          </p:spTgt>
                                        </p:tgtEl>
                                        <p:attrNameLst>
                                          <p:attrName>style.visibility</p:attrName>
                                        </p:attrNameLst>
                                      </p:cBhvr>
                                      <p:to>
                                        <p:strVal val="visible"/>
                                      </p:to>
                                    </p:set>
                                    <p:animEffect transition="in" filter="fade">
                                      <p:cBhvr>
                                        <p:cTn id="72" dur="1000"/>
                                        <p:tgtEl>
                                          <p:spTgt spid="1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Sentence Types</a:t>
            </a:r>
          </a:p>
        </p:txBody>
      </p:sp>
      <p:sp>
        <p:nvSpPr>
          <p:cNvPr id="175" name="Shape 175"/>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Sentence Type Activities</a:t>
            </a:r>
          </a:p>
        </p:txBody>
      </p:sp>
      <p:sp>
        <p:nvSpPr>
          <p:cNvPr id="181" name="Shape 181"/>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Change sentence type question to statement / statement to question</a:t>
            </a:r>
          </a:p>
          <a:p>
            <a:pPr marL="457200" lvl="0" indent="-342900" rtl="0">
              <a:spcBef>
                <a:spcPts val="0"/>
              </a:spcBef>
              <a:spcAft>
                <a:spcPts val="0"/>
              </a:spcAft>
              <a:buSzPts val="1800"/>
              <a:buChar char="●"/>
            </a:pPr>
            <a:r>
              <a:rPr lang="en"/>
              <a:t>Identify sentence types</a:t>
            </a:r>
          </a:p>
          <a:p>
            <a:pPr marL="457200" lvl="0" indent="-342900" rtl="0">
              <a:spcBef>
                <a:spcPts val="0"/>
              </a:spcBef>
              <a:spcAft>
                <a:spcPts val="0"/>
              </a:spcAft>
              <a:buSzPts val="1800"/>
              <a:buChar char="●"/>
            </a:pPr>
            <a:r>
              <a:rPr lang="en"/>
              <a:t>Write a sentence type about a given topic</a:t>
            </a:r>
          </a:p>
          <a:p>
            <a:pPr marL="457200" lvl="0" indent="-342900">
              <a:spcBef>
                <a:spcPts val="0"/>
              </a:spcBef>
              <a:buSzPts val="1800"/>
              <a:buChar char="●"/>
            </a:pPr>
            <a:r>
              <a:rPr lang="en"/>
              <a:t>Write a sentence type using a specific word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Sentence Types</a:t>
            </a:r>
          </a:p>
        </p:txBody>
      </p:sp>
      <p:sp>
        <p:nvSpPr>
          <p:cNvPr id="187" name="Shape 187"/>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Four Types of Sentences</a:t>
            </a:r>
          </a:p>
          <a:p>
            <a:pPr marL="457200" lvl="0" indent="-342900" rtl="0">
              <a:spcBef>
                <a:spcPts val="0"/>
              </a:spcBef>
              <a:spcAft>
                <a:spcPts val="0"/>
              </a:spcAft>
              <a:buSzPts val="1800"/>
              <a:buAutoNum type="arabicPeriod"/>
            </a:pPr>
            <a:r>
              <a:rPr lang="en"/>
              <a:t>Statement / ends w/ . 				I don’t want to go.</a:t>
            </a:r>
          </a:p>
          <a:p>
            <a:pPr marL="457200" lvl="0" indent="-342900" rtl="0">
              <a:spcBef>
                <a:spcPts val="0"/>
              </a:spcBef>
              <a:spcAft>
                <a:spcPts val="0"/>
              </a:spcAft>
              <a:buSzPts val="1800"/>
              <a:buAutoNum type="arabicPeriod"/>
            </a:pPr>
            <a:r>
              <a:rPr lang="en"/>
              <a:t>Question / ends w/ ?					Do you want to go?</a:t>
            </a:r>
          </a:p>
          <a:p>
            <a:pPr marL="457200" lvl="0" indent="-342900" rtl="0">
              <a:spcBef>
                <a:spcPts val="0"/>
              </a:spcBef>
              <a:spcAft>
                <a:spcPts val="0"/>
              </a:spcAft>
              <a:buSzPts val="1800"/>
              <a:buAutoNum type="arabicPeriod"/>
            </a:pPr>
            <a:r>
              <a:rPr lang="en"/>
              <a:t>Exclamation / ends with . or ! 			I’m not going!</a:t>
            </a:r>
          </a:p>
          <a:p>
            <a:pPr marL="457200" lvl="0" indent="-342900">
              <a:spcBef>
                <a:spcPts val="0"/>
              </a:spcBef>
              <a:buSzPts val="1800"/>
              <a:buAutoNum type="arabicPeriod"/>
            </a:pPr>
            <a:r>
              <a:rPr lang="en"/>
              <a:t>Command / ends with . or !			Go now.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Note-Taking</a:t>
            </a:r>
          </a:p>
        </p:txBody>
      </p:sp>
      <p:sp>
        <p:nvSpPr>
          <p:cNvPr id="73" name="Shape 73"/>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Activity: Identify Sentence Types</a:t>
            </a:r>
          </a:p>
        </p:txBody>
      </p:sp>
      <p:sp>
        <p:nvSpPr>
          <p:cNvPr id="193" name="Shape 193"/>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Topic: Great Pacific Garbage Patch</a:t>
            </a:r>
          </a:p>
          <a:p>
            <a:pPr marL="0" lvl="0" indent="0" rtl="0">
              <a:spcBef>
                <a:spcPts val="0"/>
              </a:spcBef>
              <a:buNone/>
            </a:pPr>
            <a:r>
              <a:rPr lang="en"/>
              <a:t>_______________	We must protect our oceans!</a:t>
            </a:r>
          </a:p>
          <a:p>
            <a:pPr marL="0" lvl="0" indent="0" rtl="0">
              <a:spcBef>
                <a:spcPts val="0"/>
              </a:spcBef>
              <a:buNone/>
            </a:pPr>
            <a:r>
              <a:rPr lang="en"/>
              <a:t>_______________	How can we eliminate the Great Pacific Garbage Patch?</a:t>
            </a:r>
          </a:p>
          <a:p>
            <a:pPr marL="0" lvl="0" indent="0" rtl="0">
              <a:spcBef>
                <a:spcPts val="0"/>
              </a:spcBef>
              <a:buNone/>
            </a:pPr>
            <a:r>
              <a:rPr lang="en"/>
              <a:t>_______________	The Great Pacific Garbage Patch contains 3.5 million tons of </a:t>
            </a:r>
            <a:br>
              <a:rPr lang="en"/>
            </a:br>
            <a:r>
              <a:rPr lang="en"/>
              <a:t>				water.</a:t>
            </a:r>
          </a:p>
          <a:p>
            <a:pPr marL="0" lvl="0" indent="0" rtl="0">
              <a:spcBef>
                <a:spcPts val="0"/>
              </a:spcBef>
              <a:buNone/>
            </a:pPr>
            <a:r>
              <a:rPr lang="en"/>
              <a:t>_______________	Help reduce the Great Pacific Garbage Patch!</a:t>
            </a:r>
          </a:p>
          <a:p>
            <a:pPr marL="0" lvl="0" indent="0" rtl="0">
              <a:spcBef>
                <a:spcPts val="0"/>
              </a:spcBef>
              <a:buNone/>
            </a:pPr>
            <a:r>
              <a:rPr lang="en"/>
              <a:t>(Answers: exclamation, question, statement, command)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Activity: Generate Sentence Types</a:t>
            </a:r>
          </a:p>
        </p:txBody>
      </p:sp>
      <p:sp>
        <p:nvSpPr>
          <p:cNvPr id="199" name="Shape 199"/>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Directions: Create a sentence for each sentence type.</a:t>
            </a:r>
          </a:p>
          <a:p>
            <a:pPr marL="0" lvl="0" indent="0" rtl="0">
              <a:spcBef>
                <a:spcPts val="0"/>
              </a:spcBef>
              <a:buNone/>
            </a:pPr>
            <a:r>
              <a:rPr lang="en"/>
              <a:t>Topic: Genetically Engineered Animals</a:t>
            </a:r>
          </a:p>
          <a:p>
            <a:pPr marL="0" lvl="0" indent="0" rtl="0">
              <a:spcBef>
                <a:spcPts val="0"/>
              </a:spcBef>
              <a:buNone/>
            </a:pPr>
            <a:r>
              <a:rPr lang="en"/>
              <a:t>Statement: </a:t>
            </a:r>
            <a:r>
              <a:rPr lang="en" u="sng"/>
              <a:t>The rewards of genetically engineering animals outweigh the risks.</a:t>
            </a:r>
          </a:p>
          <a:p>
            <a:pPr marL="0" lvl="0" indent="0" rtl="0">
              <a:spcBef>
                <a:spcPts val="0"/>
              </a:spcBef>
              <a:buNone/>
            </a:pPr>
            <a:r>
              <a:rPr lang="en"/>
              <a:t>Question: </a:t>
            </a:r>
            <a:r>
              <a:rPr lang="en" u="sng"/>
              <a:t>How does the genetic engineering of animals benefit both humans and animals?</a:t>
            </a:r>
          </a:p>
          <a:p>
            <a:pPr marL="0" lvl="0" indent="0" rtl="0">
              <a:spcBef>
                <a:spcPts val="0"/>
              </a:spcBef>
              <a:buNone/>
            </a:pPr>
            <a:r>
              <a:rPr lang="en"/>
              <a:t>Exclamation: </a:t>
            </a:r>
            <a:r>
              <a:rPr lang="en" u="sng"/>
              <a:t>Genetic engineering offers great promise!</a:t>
            </a:r>
          </a:p>
          <a:p>
            <a:pPr marL="0" lvl="0" indent="0" rtl="0">
              <a:spcBef>
                <a:spcPts val="0"/>
              </a:spcBef>
              <a:buNone/>
            </a:pPr>
            <a:r>
              <a:rPr lang="en"/>
              <a:t>Command: </a:t>
            </a:r>
            <a:r>
              <a:rPr lang="en" u="sng"/>
              <a:t>Consider the positive impact of GMOs.</a:t>
            </a:r>
            <a:r>
              <a:rPr lang="en"/>
              <a:t> (Tip: Keep YOU out of commands)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Developing Questions</a:t>
            </a:r>
          </a:p>
        </p:txBody>
      </p:sp>
      <p:sp>
        <p:nvSpPr>
          <p:cNvPr id="205" name="Shape 205"/>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Why it’s important</a:t>
            </a:r>
          </a:p>
        </p:txBody>
      </p:sp>
      <p:sp>
        <p:nvSpPr>
          <p:cNvPr id="211" name="Shape 211"/>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Helps develop analytical thinking skills</a:t>
            </a:r>
          </a:p>
          <a:p>
            <a:pPr marL="457200" lvl="0" indent="-342900" rtl="0">
              <a:spcBef>
                <a:spcPts val="0"/>
              </a:spcBef>
              <a:spcAft>
                <a:spcPts val="0"/>
              </a:spcAft>
              <a:buSzPts val="1800"/>
              <a:buChar char="●"/>
            </a:pPr>
            <a:r>
              <a:rPr lang="en"/>
              <a:t>Focus on key features</a:t>
            </a:r>
          </a:p>
          <a:p>
            <a:pPr marL="457200" lvl="0" indent="-342900" rtl="0">
              <a:spcBef>
                <a:spcPts val="0"/>
              </a:spcBef>
              <a:spcAft>
                <a:spcPts val="0"/>
              </a:spcAft>
              <a:buSzPts val="1800"/>
              <a:buChar char="●"/>
            </a:pPr>
            <a:r>
              <a:rPr lang="en"/>
              <a:t>Practice using expository terms</a:t>
            </a:r>
          </a:p>
          <a:p>
            <a:pPr marL="457200" lvl="0" indent="-342900">
              <a:spcBef>
                <a:spcPts val="0"/>
              </a:spcBef>
              <a:buSzPts val="1800"/>
              <a:buChar char="●"/>
            </a:pPr>
            <a:r>
              <a:rPr lang="en"/>
              <a:t>Helps anticipate what might be asked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What you’ll do</a:t>
            </a:r>
          </a:p>
        </p:txBody>
      </p:sp>
      <p:sp>
        <p:nvSpPr>
          <p:cNvPr id="217" name="Shape 217"/>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AutoNum type="arabicPeriod"/>
            </a:pPr>
            <a:r>
              <a:rPr lang="en"/>
              <a:t>Look at the picture</a:t>
            </a:r>
          </a:p>
          <a:p>
            <a:pPr marL="457200" lvl="0" indent="-342900">
              <a:spcBef>
                <a:spcPts val="0"/>
              </a:spcBef>
              <a:buSzPts val="1800"/>
              <a:buAutoNum type="arabicPeriod"/>
            </a:pPr>
            <a:r>
              <a:rPr lang="en"/>
              <a:t>Use </a:t>
            </a:r>
            <a:r>
              <a:rPr lang="en" u="sng"/>
              <a:t>precise</a:t>
            </a:r>
            <a:r>
              <a:rPr lang="en"/>
              <a:t> language in your questions to draw out what you notice in the picture.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Bad Examples</a:t>
            </a:r>
          </a:p>
        </p:txBody>
      </p:sp>
      <p:sp>
        <p:nvSpPr>
          <p:cNvPr id="223" name="Shape 223"/>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A: Abraham Lincoln</a:t>
            </a:r>
          </a:p>
          <a:p>
            <a:pPr marL="0" lvl="0" indent="0">
              <a:spcBef>
                <a:spcPts val="0"/>
              </a:spcBef>
              <a:buNone/>
            </a:pPr>
            <a:r>
              <a:rPr lang="en"/>
              <a:t>Q: </a:t>
            </a:r>
            <a:r>
              <a:rPr lang="en" u="sng"/>
              <a:t>Who is that?</a:t>
            </a:r>
          </a:p>
          <a:p>
            <a:pPr marL="0" lvl="0" indent="0">
              <a:spcBef>
                <a:spcPts val="0"/>
              </a:spcBef>
              <a:buNone/>
            </a:pPr>
            <a:r>
              <a:rPr lang="en"/>
              <a:t>Q: </a:t>
            </a:r>
            <a:r>
              <a:rPr lang="en" u="sng"/>
              <a:t>Which president wears a hat?</a:t>
            </a:r>
          </a:p>
          <a:p>
            <a:pPr marL="0" lvl="0" indent="0">
              <a:spcBef>
                <a:spcPts val="0"/>
              </a:spcBef>
              <a:buNone/>
            </a:pPr>
            <a:r>
              <a:rPr lang="en"/>
              <a:t>Q: </a:t>
            </a:r>
            <a:r>
              <a:rPr lang="en" u="sng"/>
              <a:t>Which president was popular?</a:t>
            </a:r>
          </a:p>
        </p:txBody>
      </p:sp>
      <p:pic>
        <p:nvPicPr>
          <p:cNvPr id="224" name="Shape 224" descr="Abraham Lincoln and slavery - Wikipedia"/>
          <p:cNvPicPr preferRelativeResize="0"/>
          <p:nvPr/>
        </p:nvPicPr>
        <p:blipFill>
          <a:blip r:embed="rId3">
            <a:alphaModFix/>
          </a:blip>
          <a:stretch>
            <a:fillRect/>
          </a:stretch>
        </p:blipFill>
        <p:spPr>
          <a:xfrm>
            <a:off x="6463755" y="312475"/>
            <a:ext cx="1863522" cy="244677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Good Examples</a:t>
            </a:r>
          </a:p>
        </p:txBody>
      </p:sp>
      <p:sp>
        <p:nvSpPr>
          <p:cNvPr id="230" name="Shape 230"/>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A: Abraham Lincoln</a:t>
            </a:r>
          </a:p>
          <a:p>
            <a:pPr marL="0" lvl="0" indent="0">
              <a:spcBef>
                <a:spcPts val="0"/>
              </a:spcBef>
              <a:buNone/>
            </a:pPr>
            <a:r>
              <a:rPr lang="en"/>
              <a:t>Q: </a:t>
            </a:r>
            <a:r>
              <a:rPr lang="en" u="sng"/>
              <a:t>Who was the 16th president of the United States?</a:t>
            </a:r>
          </a:p>
          <a:p>
            <a:pPr marL="0" lvl="0" indent="0">
              <a:spcBef>
                <a:spcPts val="0"/>
              </a:spcBef>
              <a:buNone/>
            </a:pPr>
            <a:r>
              <a:rPr lang="en"/>
              <a:t>Q: </a:t>
            </a:r>
            <a:r>
              <a:rPr lang="en" u="sng"/>
              <a:t>Which president led the country through the Civil War?</a:t>
            </a:r>
          </a:p>
          <a:p>
            <a:pPr marL="0" lvl="0" indent="0" rtl="0">
              <a:spcBef>
                <a:spcPts val="0"/>
              </a:spcBef>
              <a:buNone/>
            </a:pPr>
            <a:r>
              <a:rPr lang="en"/>
              <a:t>Q: </a:t>
            </a:r>
            <a:r>
              <a:rPr lang="en" u="sng"/>
              <a:t>Which president was assassinated by John Wilkes Booth?</a:t>
            </a:r>
          </a:p>
        </p:txBody>
      </p:sp>
      <p:pic>
        <p:nvPicPr>
          <p:cNvPr id="231" name="Shape 231" descr="Abraham Lincoln and slavery - Wikipedia"/>
          <p:cNvPicPr preferRelativeResize="0"/>
          <p:nvPr/>
        </p:nvPicPr>
        <p:blipFill>
          <a:blip r:embed="rId3">
            <a:alphaModFix/>
          </a:blip>
          <a:stretch>
            <a:fillRect/>
          </a:stretch>
        </p:blipFill>
        <p:spPr>
          <a:xfrm>
            <a:off x="6463755" y="312475"/>
            <a:ext cx="1863522" cy="2446772"/>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Good Example: </a:t>
            </a:r>
          </a:p>
          <a:p>
            <a:pPr marL="0" lvl="0" indent="0" rtl="0">
              <a:spcBef>
                <a:spcPts val="0"/>
              </a:spcBef>
              <a:buNone/>
            </a:pPr>
            <a:endParaRPr/>
          </a:p>
        </p:txBody>
      </p:sp>
      <p:sp>
        <p:nvSpPr>
          <p:cNvPr id="237" name="Shape 237"/>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AutoNum type="arabicPeriod"/>
            </a:pPr>
            <a:r>
              <a:rPr lang="en"/>
              <a:t>Why is the room in disarray?</a:t>
            </a:r>
          </a:p>
          <a:p>
            <a:pPr marL="457200" lvl="0" indent="-342900" rtl="0">
              <a:spcBef>
                <a:spcPts val="0"/>
              </a:spcBef>
              <a:spcAft>
                <a:spcPts val="0"/>
              </a:spcAft>
              <a:buSzPts val="1800"/>
              <a:buAutoNum type="arabicPeriod"/>
            </a:pPr>
            <a:r>
              <a:rPr lang="en"/>
              <a:t>Why are the Bible and the Constitution</a:t>
            </a:r>
            <a:br>
              <a:rPr lang="en"/>
            </a:br>
            <a:r>
              <a:rPr lang="en"/>
              <a:t>on Lincoln’s lap?</a:t>
            </a:r>
          </a:p>
          <a:p>
            <a:pPr marL="457200" lvl="0" indent="-342900" rtl="0">
              <a:spcBef>
                <a:spcPts val="0"/>
              </a:spcBef>
              <a:spcAft>
                <a:spcPts val="0"/>
              </a:spcAft>
              <a:buSzPts val="1800"/>
              <a:buAutoNum type="arabicPeriod"/>
            </a:pPr>
            <a:r>
              <a:rPr lang="en"/>
              <a:t>The scale is unbalanced.</a:t>
            </a:r>
          </a:p>
          <a:p>
            <a:pPr marL="457200" lvl="0" indent="-342900" rtl="0">
              <a:spcBef>
                <a:spcPts val="0"/>
              </a:spcBef>
              <a:buSzPts val="1800"/>
              <a:buAutoNum type="arabicPeriod"/>
            </a:pPr>
            <a:r>
              <a:rPr lang="en"/>
              <a:t>Lincoln is writing the Emancipation Proclamation.</a:t>
            </a:r>
          </a:p>
        </p:txBody>
      </p:sp>
      <p:pic>
        <p:nvPicPr>
          <p:cNvPr id="238" name="Shape 238"/>
          <p:cNvPicPr preferRelativeResize="0"/>
          <p:nvPr/>
        </p:nvPicPr>
        <p:blipFill>
          <a:blip r:embed="rId3">
            <a:alphaModFix/>
          </a:blip>
          <a:stretch>
            <a:fillRect/>
          </a:stretch>
        </p:blipFill>
        <p:spPr>
          <a:xfrm>
            <a:off x="5009305" y="370700"/>
            <a:ext cx="3905725" cy="21945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Because, But, So</a:t>
            </a:r>
          </a:p>
        </p:txBody>
      </p:sp>
      <p:sp>
        <p:nvSpPr>
          <p:cNvPr id="244" name="Shape 244"/>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What’s a Conjunction?</a:t>
            </a:r>
          </a:p>
        </p:txBody>
      </p:sp>
      <p:sp>
        <p:nvSpPr>
          <p:cNvPr id="250" name="Shape 250"/>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Conjunction = word used to link parts of sentence</a:t>
            </a:r>
          </a:p>
          <a:p>
            <a:pPr marL="0" lvl="0" indent="0">
              <a:spcBef>
                <a:spcPts val="0"/>
              </a:spcBef>
              <a:buNone/>
            </a:pPr>
            <a:r>
              <a:rPr lang="en"/>
              <a:t>Ex.= FANBOYS (for + and + nor + but + or + yet + so) + many more!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Why learn note-taking?</a:t>
            </a:r>
          </a:p>
        </p:txBody>
      </p:sp>
      <p:sp>
        <p:nvSpPr>
          <p:cNvPr id="79" name="Shape 79"/>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Helps identify key information</a:t>
            </a:r>
          </a:p>
          <a:p>
            <a:pPr marL="457200" lvl="0" indent="-342900" rtl="0">
              <a:spcBef>
                <a:spcPts val="0"/>
              </a:spcBef>
              <a:spcAft>
                <a:spcPts val="0"/>
              </a:spcAft>
              <a:buSzPts val="1800"/>
              <a:buChar char="●"/>
            </a:pPr>
            <a:r>
              <a:rPr lang="en"/>
              <a:t>Quickly get down class notes</a:t>
            </a:r>
          </a:p>
          <a:p>
            <a:pPr marL="457200" lvl="0" indent="-342900" rtl="0">
              <a:spcBef>
                <a:spcPts val="0"/>
              </a:spcBef>
              <a:spcAft>
                <a:spcPts val="0"/>
              </a:spcAft>
              <a:buSzPts val="1800"/>
              <a:buChar char="●"/>
            </a:pPr>
            <a:r>
              <a:rPr lang="en"/>
              <a:t>Use symbols to help with understanding</a:t>
            </a:r>
          </a:p>
          <a:p>
            <a:pPr marL="457200" lvl="0" indent="-342900">
              <a:spcBef>
                <a:spcPts val="0"/>
              </a:spcBef>
              <a:buSzPts val="1800"/>
              <a:buChar char="●"/>
            </a:pPr>
            <a:r>
              <a:rPr lang="en"/>
              <a:t>Think critically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Why we should care about conjunctions!</a:t>
            </a:r>
          </a:p>
        </p:txBody>
      </p:sp>
      <p:sp>
        <p:nvSpPr>
          <p:cNvPr id="256" name="Shape 256"/>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Conjunctions help…</a:t>
            </a:r>
          </a:p>
          <a:p>
            <a:pPr marL="457200" lvl="0" indent="-342900" rtl="0">
              <a:spcBef>
                <a:spcPts val="0"/>
              </a:spcBef>
              <a:spcAft>
                <a:spcPts val="0"/>
              </a:spcAft>
              <a:buSzPts val="1800"/>
              <a:buChar char="●"/>
            </a:pPr>
            <a:r>
              <a:rPr lang="en"/>
              <a:t>Create more complex sentences</a:t>
            </a:r>
          </a:p>
          <a:p>
            <a:pPr marL="457200" lvl="0" indent="-342900" rtl="0">
              <a:spcBef>
                <a:spcPts val="0"/>
              </a:spcBef>
              <a:spcAft>
                <a:spcPts val="0"/>
              </a:spcAft>
              <a:buSzPts val="1800"/>
              <a:buChar char="●"/>
            </a:pPr>
            <a:r>
              <a:rPr lang="en"/>
              <a:t>Create extended responses</a:t>
            </a:r>
          </a:p>
          <a:p>
            <a:pPr marL="457200" lvl="0" indent="-342900" rtl="0">
              <a:spcBef>
                <a:spcPts val="0"/>
              </a:spcBef>
              <a:spcAft>
                <a:spcPts val="0"/>
              </a:spcAft>
              <a:buSzPts val="1800"/>
              <a:buChar char="●"/>
            </a:pPr>
            <a:r>
              <a:rPr lang="en"/>
              <a:t>Helps with reading comprehension</a:t>
            </a:r>
          </a:p>
          <a:p>
            <a:pPr marL="457200" lvl="0" indent="-342900">
              <a:spcBef>
                <a:spcPts val="0"/>
              </a:spcBef>
              <a:buSzPts val="1800"/>
              <a:buChar char="●"/>
            </a:pPr>
            <a:r>
              <a:rPr lang="en"/>
              <a:t>Helps with analytical thinking (deeper than surface level)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Conjunction Focus</a:t>
            </a:r>
          </a:p>
        </p:txBody>
      </p:sp>
      <p:sp>
        <p:nvSpPr>
          <p:cNvPr id="262" name="Shape 262"/>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sz="3600"/>
              <a:t>because		-</a:t>
            </a:r>
            <a:r>
              <a:rPr lang="en" sz="2400"/>
              <a:t>tells why</a:t>
            </a:r>
          </a:p>
          <a:p>
            <a:pPr marL="0" lvl="0" indent="0">
              <a:spcBef>
                <a:spcPts val="0"/>
              </a:spcBef>
              <a:buNone/>
            </a:pPr>
            <a:r>
              <a:rPr lang="en" sz="3600"/>
              <a:t>but				-</a:t>
            </a:r>
            <a:r>
              <a:rPr lang="en" sz="2400"/>
              <a:t>change of direction</a:t>
            </a:r>
          </a:p>
          <a:p>
            <a:pPr marL="0" lvl="0" indent="0">
              <a:spcBef>
                <a:spcPts val="0"/>
              </a:spcBef>
              <a:buNone/>
            </a:pPr>
            <a:r>
              <a:rPr lang="en" sz="3600"/>
              <a:t>so				-</a:t>
            </a:r>
            <a:r>
              <a:rPr lang="en" sz="2400"/>
              <a:t>cause and effect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Tips!</a:t>
            </a:r>
          </a:p>
        </p:txBody>
      </p:sp>
      <p:sp>
        <p:nvSpPr>
          <p:cNvPr id="268" name="Shape 268"/>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81000" rtl="0">
              <a:spcBef>
                <a:spcPts val="0"/>
              </a:spcBef>
              <a:spcAft>
                <a:spcPts val="0"/>
              </a:spcAft>
              <a:buSzPts val="2400"/>
              <a:buChar char="●"/>
            </a:pPr>
            <a:r>
              <a:rPr lang="en" sz="2400"/>
              <a:t>Make sure so and because aren’t interchangeable</a:t>
            </a:r>
          </a:p>
          <a:p>
            <a:pPr marL="914400" lvl="1" indent="-381000" rtl="0">
              <a:spcBef>
                <a:spcPts val="0"/>
              </a:spcBef>
              <a:spcAft>
                <a:spcPts val="0"/>
              </a:spcAft>
              <a:buSzPts val="2400"/>
              <a:buChar char="○"/>
            </a:pPr>
            <a:r>
              <a:rPr lang="en" sz="2400"/>
              <a:t>So that = because</a:t>
            </a:r>
          </a:p>
          <a:p>
            <a:pPr marL="914400" lvl="1" indent="-381000" rtl="0">
              <a:spcBef>
                <a:spcPts val="0"/>
              </a:spcBef>
              <a:spcAft>
                <a:spcPts val="0"/>
              </a:spcAft>
              <a:buSzPts val="2400"/>
              <a:buChar char="○"/>
            </a:pPr>
            <a:r>
              <a:rPr lang="en" sz="2400"/>
              <a:t>If the “so” sentence makes sense with “so that”, it’s wrong.</a:t>
            </a:r>
          </a:p>
          <a:p>
            <a:pPr marL="457200" lvl="0" indent="-381000" rtl="0">
              <a:spcBef>
                <a:spcPts val="0"/>
              </a:spcBef>
              <a:spcAft>
                <a:spcPts val="0"/>
              </a:spcAft>
              <a:buSzPts val="2400"/>
              <a:buChar char="●"/>
            </a:pPr>
            <a:r>
              <a:rPr lang="en" sz="2400"/>
              <a:t>“But” needs to show a change of direction in thinking.</a:t>
            </a:r>
          </a:p>
          <a:p>
            <a:pPr marL="914400" lvl="1" indent="-381000">
              <a:spcBef>
                <a:spcPts val="0"/>
              </a:spcBef>
              <a:buSzPts val="2400"/>
              <a:buChar char="○"/>
            </a:pPr>
            <a:r>
              <a:rPr lang="en" sz="2400"/>
              <a:t>If you can say “and” instead of “but” and the sentence still works, it’s wrong.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Let’s try it!-answer on your worksheet</a:t>
            </a:r>
          </a:p>
        </p:txBody>
      </p:sp>
      <p:sp>
        <p:nvSpPr>
          <p:cNvPr id="274" name="Shape 274"/>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sz="3600"/>
              <a:t>I like winter because __________________</a:t>
            </a:r>
          </a:p>
          <a:p>
            <a:pPr marL="0" lvl="0" indent="0">
              <a:spcBef>
                <a:spcPts val="0"/>
              </a:spcBef>
              <a:buNone/>
            </a:pPr>
            <a:r>
              <a:rPr lang="en" sz="3600"/>
              <a:t>I like winter, but __________________</a:t>
            </a:r>
          </a:p>
          <a:p>
            <a:pPr marL="0" lvl="0" indent="0">
              <a:spcBef>
                <a:spcPts val="0"/>
              </a:spcBef>
              <a:buNone/>
            </a:pPr>
            <a:r>
              <a:rPr lang="en" sz="3600"/>
              <a:t>I like winter, so __________________</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Let’s try it!-answer on your worksheet</a:t>
            </a:r>
          </a:p>
        </p:txBody>
      </p:sp>
      <p:sp>
        <p:nvSpPr>
          <p:cNvPr id="280" name="Shape 280"/>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sz="3600"/>
              <a:t>Reading is good because ______________</a:t>
            </a:r>
          </a:p>
          <a:p>
            <a:pPr marL="0" lvl="0" indent="0">
              <a:spcBef>
                <a:spcPts val="0"/>
              </a:spcBef>
              <a:buNone/>
            </a:pPr>
            <a:r>
              <a:rPr lang="en" sz="3600"/>
              <a:t>Reading is good, but __________________</a:t>
            </a:r>
          </a:p>
          <a:p>
            <a:pPr marL="0" lvl="0" indent="0">
              <a:spcBef>
                <a:spcPts val="0"/>
              </a:spcBef>
              <a:buNone/>
            </a:pPr>
            <a:r>
              <a:rPr lang="en" sz="3600"/>
              <a:t>Reading is good, so ____________________</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Subordinating Conjunctions</a:t>
            </a:r>
          </a:p>
        </p:txBody>
      </p:sp>
      <p:sp>
        <p:nvSpPr>
          <p:cNvPr id="286" name="Shape 286"/>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Um….what?</a:t>
            </a:r>
          </a:p>
        </p:txBody>
      </p:sp>
      <p:sp>
        <p:nvSpPr>
          <p:cNvPr id="292" name="Shape 292"/>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Remember that a conjunction ties parts of sentences together (because, but, so).</a:t>
            </a:r>
          </a:p>
          <a:p>
            <a:pPr marL="457200" lvl="0" indent="-342900" rtl="0">
              <a:spcBef>
                <a:spcPts val="0"/>
              </a:spcBef>
              <a:spcAft>
                <a:spcPts val="0"/>
              </a:spcAft>
              <a:buSzPts val="1800"/>
              <a:buChar char="●"/>
            </a:pPr>
            <a:r>
              <a:rPr lang="en"/>
              <a:t>A </a:t>
            </a:r>
            <a:r>
              <a:rPr lang="en" u="sng"/>
              <a:t>subordinating conjunction</a:t>
            </a:r>
            <a:r>
              <a:rPr lang="en"/>
              <a:t> is used to connect a dependent clause (group of words) to the main clause.</a:t>
            </a:r>
          </a:p>
          <a:p>
            <a:pPr marL="457200" lvl="0" indent="-342900" rtl="0">
              <a:spcBef>
                <a:spcPts val="0"/>
              </a:spcBef>
              <a:spcAft>
                <a:spcPts val="0"/>
              </a:spcAft>
              <a:buSzPts val="1800"/>
              <a:buChar char="●"/>
            </a:pPr>
            <a:r>
              <a:rPr lang="en"/>
              <a:t>Subordinating conjunction / connects dependent clause to main clause.</a:t>
            </a:r>
          </a:p>
          <a:p>
            <a:pPr marL="457200" lvl="0" indent="-342900" rtl="0">
              <a:spcBef>
                <a:spcPts val="0"/>
              </a:spcBef>
              <a:buSzPts val="1800"/>
              <a:buChar char="●"/>
            </a:pPr>
            <a:r>
              <a:rPr lang="en"/>
              <a:t>Example: </a:t>
            </a:r>
            <a:r>
              <a:rPr lang="en">
                <a:solidFill>
                  <a:srgbClr val="FF00FF"/>
                </a:solidFill>
              </a:rPr>
              <a:t>She answered the phone </a:t>
            </a:r>
            <a:r>
              <a:rPr lang="en">
                <a:solidFill>
                  <a:srgbClr val="0000FF"/>
                </a:solidFill>
              </a:rPr>
              <a:t>when it rang</a:t>
            </a:r>
            <a:r>
              <a:rPr lang="en"/>
              <a:t>.</a:t>
            </a:r>
          </a:p>
          <a:p>
            <a:pPr marL="0" lvl="0" indent="0" rtl="0">
              <a:spcBef>
                <a:spcPts val="0"/>
              </a:spcBef>
              <a:buNone/>
            </a:pPr>
            <a:endParaRPr/>
          </a:p>
          <a:p>
            <a:pPr marL="0" lvl="0" indent="0" rtl="0">
              <a:spcBef>
                <a:spcPts val="0"/>
              </a:spcBef>
              <a:buNone/>
            </a:pPr>
            <a:r>
              <a:rPr lang="en"/>
              <a:t>					</a:t>
            </a:r>
            <a:r>
              <a:rPr lang="en">
                <a:solidFill>
                  <a:srgbClr val="FF00FF"/>
                </a:solidFill>
              </a:rPr>
              <a:t>Main clause</a:t>
            </a:r>
            <a:r>
              <a:rPr lang="en"/>
              <a:t>			</a:t>
            </a:r>
            <a:r>
              <a:rPr lang="en">
                <a:solidFill>
                  <a:srgbClr val="0000FF"/>
                </a:solidFill>
              </a:rPr>
              <a:t>subordinate clause </a:t>
            </a:r>
            <a:r>
              <a:rPr lang="en"/>
              <a:t>(can’t stand </a:t>
            </a:r>
            <a:br>
              <a:rPr lang="en"/>
            </a:br>
            <a:r>
              <a:rPr lang="en"/>
              <a:t>										alone)</a:t>
            </a:r>
          </a:p>
        </p:txBody>
      </p:sp>
      <p:cxnSp>
        <p:nvCxnSpPr>
          <p:cNvPr id="293" name="Shape 293"/>
          <p:cNvCxnSpPr/>
          <p:nvPr/>
        </p:nvCxnSpPr>
        <p:spPr>
          <a:xfrm rot="10800000">
            <a:off x="3215875" y="3225525"/>
            <a:ext cx="0" cy="534300"/>
          </a:xfrm>
          <a:prstGeom prst="straightConnector1">
            <a:avLst/>
          </a:prstGeom>
          <a:noFill/>
          <a:ln w="9525" cap="flat" cmpd="sng">
            <a:solidFill>
              <a:schemeClr val="dk2"/>
            </a:solidFill>
            <a:prstDash val="solid"/>
            <a:round/>
            <a:headEnd type="none" w="lg" len="lg"/>
            <a:tailEnd type="triangle" w="lg" len="lg"/>
          </a:ln>
        </p:spPr>
      </p:cxnSp>
      <p:cxnSp>
        <p:nvCxnSpPr>
          <p:cNvPr id="294" name="Shape 294"/>
          <p:cNvCxnSpPr/>
          <p:nvPr/>
        </p:nvCxnSpPr>
        <p:spPr>
          <a:xfrm rot="10800000">
            <a:off x="5314975" y="3225525"/>
            <a:ext cx="0" cy="5343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Talking Structure vs. Written Structure</a:t>
            </a:r>
          </a:p>
        </p:txBody>
      </p:sp>
      <p:sp>
        <p:nvSpPr>
          <p:cNvPr id="300" name="Shape 300"/>
          <p:cNvSpPr txBox="1">
            <a:spLocks noGrp="1"/>
          </p:cNvSpPr>
          <p:nvPr>
            <p:ph type="body" idx="1"/>
          </p:nvPr>
        </p:nvSpPr>
        <p:spPr>
          <a:xfrm>
            <a:off x="311700" y="1275850"/>
            <a:ext cx="8520600" cy="3302700"/>
          </a:xfrm>
          <a:prstGeom prst="rect">
            <a:avLst/>
          </a:prstGeom>
        </p:spPr>
        <p:txBody>
          <a:bodyPr wrap="square" lIns="91425" tIns="91425" rIns="91425" bIns="91425" anchor="t" anchorCtr="0">
            <a:noAutofit/>
          </a:bodyPr>
          <a:lstStyle/>
          <a:p>
            <a:pPr marL="457200" lvl="0" indent="-342900" rtl="0">
              <a:spcBef>
                <a:spcPts val="0"/>
              </a:spcBef>
              <a:buSzPts val="1800"/>
              <a:buChar char="●"/>
            </a:pPr>
            <a:r>
              <a:rPr lang="en"/>
              <a:t>Talking Example: </a:t>
            </a:r>
            <a:r>
              <a:rPr lang="en">
                <a:solidFill>
                  <a:srgbClr val="FF00FF"/>
                </a:solidFill>
              </a:rPr>
              <a:t>She answered the phone </a:t>
            </a:r>
            <a:r>
              <a:rPr lang="en">
                <a:solidFill>
                  <a:srgbClr val="0000FF"/>
                </a:solidFill>
              </a:rPr>
              <a:t>when it rang</a:t>
            </a:r>
            <a:r>
              <a:rPr lang="en"/>
              <a:t>.</a:t>
            </a:r>
          </a:p>
          <a:p>
            <a:pPr marL="0" lvl="0" indent="0">
              <a:spcBef>
                <a:spcPts val="0"/>
              </a:spcBef>
              <a:buNone/>
            </a:pPr>
            <a:endParaRPr/>
          </a:p>
          <a:p>
            <a:pPr marL="0" lvl="0" indent="0">
              <a:spcBef>
                <a:spcPts val="0"/>
              </a:spcBef>
              <a:buNone/>
            </a:pPr>
            <a:r>
              <a:rPr lang="en"/>
              <a:t>					</a:t>
            </a:r>
            <a:r>
              <a:rPr lang="en">
                <a:solidFill>
                  <a:srgbClr val="FF00FF"/>
                </a:solidFill>
              </a:rPr>
              <a:t>Main clause</a:t>
            </a:r>
            <a:r>
              <a:rPr lang="en"/>
              <a:t>			</a:t>
            </a:r>
            <a:r>
              <a:rPr lang="en">
                <a:solidFill>
                  <a:srgbClr val="0000FF"/>
                </a:solidFill>
              </a:rPr>
              <a:t>subordinate clause </a:t>
            </a:r>
            <a:r>
              <a:rPr lang="en"/>
              <a:t>(can’t stand </a:t>
            </a:r>
            <a:br>
              <a:rPr lang="en"/>
            </a:br>
            <a:r>
              <a:rPr lang="en"/>
              <a:t>										alone)</a:t>
            </a:r>
          </a:p>
          <a:p>
            <a:pPr marL="457200" lvl="0" indent="-342900" rtl="0">
              <a:spcBef>
                <a:spcPts val="0"/>
              </a:spcBef>
              <a:buSzPts val="1800"/>
              <a:buChar char="●"/>
            </a:pPr>
            <a:r>
              <a:rPr lang="en"/>
              <a:t>Written example: </a:t>
            </a:r>
            <a:r>
              <a:rPr lang="en">
                <a:solidFill>
                  <a:srgbClr val="0000FF"/>
                </a:solidFill>
              </a:rPr>
              <a:t>When it rang</a:t>
            </a:r>
            <a:r>
              <a:rPr lang="en"/>
              <a:t>, </a:t>
            </a:r>
            <a:r>
              <a:rPr lang="en">
                <a:solidFill>
                  <a:srgbClr val="FF00FF"/>
                </a:solidFill>
              </a:rPr>
              <a:t>she answered the phone</a:t>
            </a:r>
            <a:r>
              <a:rPr lang="en"/>
              <a:t>.</a:t>
            </a:r>
          </a:p>
          <a:p>
            <a:pPr marL="0" lvl="0" indent="0" rtl="0">
              <a:spcBef>
                <a:spcPts val="0"/>
              </a:spcBef>
              <a:buNone/>
            </a:pPr>
            <a:endParaRPr/>
          </a:p>
          <a:p>
            <a:pPr marL="0" lvl="0" indent="0">
              <a:spcBef>
                <a:spcPts val="0"/>
              </a:spcBef>
              <a:buNone/>
            </a:pPr>
            <a:r>
              <a:rPr lang="en"/>
              <a:t>					</a:t>
            </a:r>
            <a:r>
              <a:rPr lang="en">
                <a:solidFill>
                  <a:srgbClr val="0000FF"/>
                </a:solidFill>
              </a:rPr>
              <a:t>Subordinate clause</a:t>
            </a:r>
            <a:r>
              <a:rPr lang="en"/>
              <a:t> at the beginning</a:t>
            </a:r>
          </a:p>
        </p:txBody>
      </p:sp>
      <p:cxnSp>
        <p:nvCxnSpPr>
          <p:cNvPr id="301" name="Shape 301"/>
          <p:cNvCxnSpPr/>
          <p:nvPr/>
        </p:nvCxnSpPr>
        <p:spPr>
          <a:xfrm rot="10800000">
            <a:off x="3215875" y="1717775"/>
            <a:ext cx="0" cy="534300"/>
          </a:xfrm>
          <a:prstGeom prst="straightConnector1">
            <a:avLst/>
          </a:prstGeom>
          <a:noFill/>
          <a:ln w="9525" cap="flat" cmpd="sng">
            <a:solidFill>
              <a:schemeClr val="dk2"/>
            </a:solidFill>
            <a:prstDash val="solid"/>
            <a:round/>
            <a:headEnd type="none" w="lg" len="lg"/>
            <a:tailEnd type="triangle" w="lg" len="lg"/>
          </a:ln>
        </p:spPr>
      </p:cxnSp>
      <p:cxnSp>
        <p:nvCxnSpPr>
          <p:cNvPr id="302" name="Shape 302"/>
          <p:cNvCxnSpPr/>
          <p:nvPr/>
        </p:nvCxnSpPr>
        <p:spPr>
          <a:xfrm rot="10800000">
            <a:off x="6154725" y="1717775"/>
            <a:ext cx="0" cy="534300"/>
          </a:xfrm>
          <a:prstGeom prst="straightConnector1">
            <a:avLst/>
          </a:prstGeom>
          <a:noFill/>
          <a:ln w="9525" cap="flat" cmpd="sng">
            <a:solidFill>
              <a:schemeClr val="dk2"/>
            </a:solidFill>
            <a:prstDash val="solid"/>
            <a:round/>
            <a:headEnd type="none" w="lg" len="lg"/>
            <a:tailEnd type="triangle" w="lg" len="lg"/>
          </a:ln>
        </p:spPr>
      </p:cxnSp>
      <p:cxnSp>
        <p:nvCxnSpPr>
          <p:cNvPr id="303" name="Shape 303"/>
          <p:cNvCxnSpPr/>
          <p:nvPr/>
        </p:nvCxnSpPr>
        <p:spPr>
          <a:xfrm rot="10800000">
            <a:off x="3435075" y="3530600"/>
            <a:ext cx="0" cy="5343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Subordinating Conjunctions</a:t>
            </a:r>
          </a:p>
        </p:txBody>
      </p:sp>
      <p:sp>
        <p:nvSpPr>
          <p:cNvPr id="309" name="Shape 309"/>
          <p:cNvSpPr txBox="1">
            <a:spLocks noGrp="1"/>
          </p:cNvSpPr>
          <p:nvPr>
            <p:ph type="body" idx="1"/>
          </p:nvPr>
        </p:nvSpPr>
        <p:spPr>
          <a:xfrm>
            <a:off x="311700" y="1152425"/>
            <a:ext cx="2598900" cy="3302700"/>
          </a:xfrm>
          <a:prstGeom prst="rect">
            <a:avLst/>
          </a:prstGeom>
        </p:spPr>
        <p:txBody>
          <a:bodyPr wrap="square" lIns="91425" tIns="91425" rIns="91425" bIns="91425" anchor="t" anchorCtr="0">
            <a:noAutofit/>
          </a:bodyPr>
          <a:lstStyle/>
          <a:p>
            <a:pPr marL="457200" lvl="0" indent="-419100" rtl="0">
              <a:spcBef>
                <a:spcPts val="0"/>
              </a:spcBef>
              <a:spcAft>
                <a:spcPts val="0"/>
              </a:spcAft>
              <a:buSzPts val="3000"/>
              <a:buChar char="●"/>
            </a:pPr>
            <a:r>
              <a:rPr lang="en" sz="3000"/>
              <a:t>After</a:t>
            </a:r>
          </a:p>
          <a:p>
            <a:pPr marL="457200" lvl="0" indent="-419100" rtl="0">
              <a:spcBef>
                <a:spcPts val="0"/>
              </a:spcBef>
              <a:spcAft>
                <a:spcPts val="0"/>
              </a:spcAft>
              <a:buSzPts val="3000"/>
              <a:buChar char="●"/>
            </a:pPr>
            <a:r>
              <a:rPr lang="en" sz="3000"/>
              <a:t>Before</a:t>
            </a:r>
          </a:p>
          <a:p>
            <a:pPr marL="457200" lvl="0" indent="-419100" rtl="0">
              <a:spcBef>
                <a:spcPts val="0"/>
              </a:spcBef>
              <a:spcAft>
                <a:spcPts val="0"/>
              </a:spcAft>
              <a:buSzPts val="3000"/>
              <a:buChar char="●"/>
            </a:pPr>
            <a:r>
              <a:rPr lang="en" sz="3000"/>
              <a:t>If</a:t>
            </a:r>
          </a:p>
          <a:p>
            <a:pPr marL="457200" lvl="0" indent="-419100" rtl="0">
              <a:spcBef>
                <a:spcPts val="0"/>
              </a:spcBef>
              <a:spcAft>
                <a:spcPts val="0"/>
              </a:spcAft>
              <a:buSzPts val="3000"/>
              <a:buChar char="●"/>
            </a:pPr>
            <a:r>
              <a:rPr lang="en" sz="3000"/>
              <a:t>While*</a:t>
            </a:r>
          </a:p>
          <a:p>
            <a:pPr marL="457200" lvl="0" indent="-419100" rtl="0">
              <a:spcBef>
                <a:spcPts val="0"/>
              </a:spcBef>
              <a:buSzPts val="3000"/>
              <a:buChar char="●"/>
            </a:pPr>
            <a:r>
              <a:rPr lang="en" sz="3000"/>
              <a:t>Although*</a:t>
            </a:r>
          </a:p>
        </p:txBody>
      </p:sp>
      <p:sp>
        <p:nvSpPr>
          <p:cNvPr id="310" name="Shape 310"/>
          <p:cNvSpPr txBox="1">
            <a:spLocks noGrp="1"/>
          </p:cNvSpPr>
          <p:nvPr>
            <p:ph type="body" idx="1"/>
          </p:nvPr>
        </p:nvSpPr>
        <p:spPr>
          <a:xfrm>
            <a:off x="3183750" y="1094250"/>
            <a:ext cx="3095400" cy="3302700"/>
          </a:xfrm>
          <a:prstGeom prst="rect">
            <a:avLst/>
          </a:prstGeom>
        </p:spPr>
        <p:txBody>
          <a:bodyPr wrap="square" lIns="91425" tIns="91425" rIns="91425" bIns="91425" anchor="t" anchorCtr="0">
            <a:noAutofit/>
          </a:bodyPr>
          <a:lstStyle/>
          <a:p>
            <a:pPr marL="457200" lvl="0" indent="-419100" rtl="0">
              <a:spcBef>
                <a:spcPts val="0"/>
              </a:spcBef>
              <a:spcAft>
                <a:spcPts val="0"/>
              </a:spcAft>
              <a:buSzPts val="3000"/>
              <a:buChar char="●"/>
            </a:pPr>
            <a:r>
              <a:rPr lang="en" sz="3000"/>
              <a:t>Even though*</a:t>
            </a:r>
          </a:p>
          <a:p>
            <a:pPr marL="457200" lvl="0" indent="-419100" rtl="0">
              <a:spcBef>
                <a:spcPts val="0"/>
              </a:spcBef>
              <a:spcAft>
                <a:spcPts val="0"/>
              </a:spcAft>
              <a:buSzPts val="3000"/>
              <a:buChar char="●"/>
            </a:pPr>
            <a:r>
              <a:rPr lang="en" sz="3000"/>
              <a:t>Unless</a:t>
            </a:r>
          </a:p>
          <a:p>
            <a:pPr marL="457200" lvl="0" indent="-419100" rtl="0">
              <a:spcBef>
                <a:spcPts val="0"/>
              </a:spcBef>
              <a:spcAft>
                <a:spcPts val="0"/>
              </a:spcAft>
              <a:buSzPts val="3000"/>
              <a:buChar char="●"/>
            </a:pPr>
            <a:r>
              <a:rPr lang="en" sz="3000"/>
              <a:t>Since</a:t>
            </a:r>
          </a:p>
          <a:p>
            <a:pPr marL="457200" lvl="0" indent="-419100" rtl="0">
              <a:spcBef>
                <a:spcPts val="0"/>
              </a:spcBef>
              <a:spcAft>
                <a:spcPts val="0"/>
              </a:spcAft>
              <a:buSzPts val="3000"/>
              <a:buChar char="●"/>
            </a:pPr>
            <a:r>
              <a:rPr lang="en" sz="3000"/>
              <a:t>When</a:t>
            </a:r>
          </a:p>
          <a:p>
            <a:pPr marL="457200" lvl="0" indent="-419100" rtl="0">
              <a:spcBef>
                <a:spcPts val="0"/>
              </a:spcBef>
              <a:buSzPts val="3000"/>
              <a:buChar char="●"/>
            </a:pPr>
            <a:r>
              <a:rPr lang="en" sz="3000"/>
              <a:t>whenever</a:t>
            </a:r>
          </a:p>
        </p:txBody>
      </p:sp>
      <p:sp>
        <p:nvSpPr>
          <p:cNvPr id="311" name="Shape 311"/>
          <p:cNvSpPr txBox="1">
            <a:spLocks noGrp="1"/>
          </p:cNvSpPr>
          <p:nvPr>
            <p:ph type="body" idx="1"/>
          </p:nvPr>
        </p:nvSpPr>
        <p:spPr>
          <a:xfrm>
            <a:off x="6279150" y="1152425"/>
            <a:ext cx="2738400" cy="3302700"/>
          </a:xfrm>
          <a:prstGeom prst="rect">
            <a:avLst/>
          </a:prstGeom>
        </p:spPr>
        <p:txBody>
          <a:bodyPr wrap="square" lIns="91425" tIns="91425" rIns="91425" bIns="91425" anchor="t" anchorCtr="0">
            <a:noAutofit/>
          </a:bodyPr>
          <a:lstStyle/>
          <a:p>
            <a:pPr marL="0" lvl="0" indent="0" rtl="0">
              <a:spcBef>
                <a:spcPts val="0"/>
              </a:spcBef>
              <a:buNone/>
            </a:pPr>
            <a:r>
              <a:rPr lang="en" sz="2400"/>
              <a:t>*  / acknowledges the other side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Practice</a:t>
            </a:r>
          </a:p>
        </p:txBody>
      </p:sp>
      <p:sp>
        <p:nvSpPr>
          <p:cNvPr id="317" name="Shape 317"/>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81000" rtl="0">
              <a:spcBef>
                <a:spcPts val="0"/>
              </a:spcBef>
              <a:spcAft>
                <a:spcPts val="0"/>
              </a:spcAft>
              <a:buSzPts val="2400"/>
              <a:buAutoNum type="arabicPeriod"/>
            </a:pPr>
            <a:r>
              <a:rPr lang="en" sz="2400"/>
              <a:t>Before sledding, I _______________________________________</a:t>
            </a:r>
          </a:p>
          <a:p>
            <a:pPr marL="457200" lvl="0" indent="-381000" rtl="0">
              <a:spcBef>
                <a:spcPts val="0"/>
              </a:spcBef>
              <a:spcAft>
                <a:spcPts val="0"/>
              </a:spcAft>
              <a:buSzPts val="2400"/>
              <a:buAutoNum type="arabicPeriod"/>
            </a:pPr>
            <a:r>
              <a:rPr lang="en" sz="2400"/>
              <a:t>After sledding, I ________________________________________</a:t>
            </a:r>
          </a:p>
          <a:p>
            <a:pPr marL="457200" lvl="0" indent="-381000" rtl="0">
              <a:spcBef>
                <a:spcPts val="0"/>
              </a:spcBef>
              <a:spcAft>
                <a:spcPts val="0"/>
              </a:spcAft>
              <a:buSzPts val="2400"/>
              <a:buAutoNum type="arabicPeriod"/>
            </a:pPr>
            <a:r>
              <a:rPr lang="en" sz="2400"/>
              <a:t>If it doesn’t rain today, _________________________________</a:t>
            </a:r>
          </a:p>
          <a:p>
            <a:pPr marL="457200" lvl="0" indent="-381000" rtl="0">
              <a:spcBef>
                <a:spcPts val="0"/>
              </a:spcBef>
              <a:spcAft>
                <a:spcPts val="0"/>
              </a:spcAft>
              <a:buSzPts val="2400"/>
              <a:buAutoNum type="arabicPeriod"/>
            </a:pPr>
            <a:r>
              <a:rPr lang="en" sz="2400"/>
              <a:t>After I do my homework, _______________________________</a:t>
            </a:r>
          </a:p>
          <a:p>
            <a:pPr marL="457200" lvl="0" indent="-381000" rtl="0">
              <a:spcBef>
                <a:spcPts val="0"/>
              </a:spcBef>
              <a:buSzPts val="2400"/>
              <a:buAutoNum type="arabicPeriod"/>
            </a:pPr>
            <a:r>
              <a:rPr lang="en" sz="2400"/>
              <a:t>Even though I have practice, ___________________________</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Symbols</a:t>
            </a:r>
          </a:p>
        </p:txBody>
      </p:sp>
      <p:sp>
        <p:nvSpPr>
          <p:cNvPr id="85" name="Shape 85"/>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lgn="ctr" rtl="0">
              <a:spcBef>
                <a:spcPts val="0"/>
              </a:spcBef>
              <a:spcAft>
                <a:spcPts val="0"/>
              </a:spcAft>
              <a:buNone/>
            </a:pPr>
            <a:r>
              <a:rPr lang="en">
                <a:solidFill>
                  <a:srgbClr val="FF0000"/>
                </a:solidFill>
                <a:latin typeface="Times New Roman"/>
                <a:ea typeface="Times New Roman"/>
                <a:cs typeface="Times New Roman"/>
                <a:sym typeface="Times New Roman"/>
              </a:rPr>
              <a:t>SYMBOLS</a:t>
            </a:r>
          </a:p>
          <a:p>
            <a:pPr marL="0" lvl="0" indent="0" rtl="0">
              <a:spcBef>
                <a:spcPts val="0"/>
              </a:spcBef>
              <a:spcAft>
                <a:spcPts val="0"/>
              </a:spcAft>
              <a:buNone/>
            </a:pPr>
            <a:r>
              <a:rPr lang="en">
                <a:solidFill>
                  <a:srgbClr val="000000"/>
                </a:solidFill>
                <a:latin typeface="Times New Roman"/>
                <a:ea typeface="Times New Roman"/>
                <a:cs typeface="Times New Roman"/>
                <a:sym typeface="Times New Roman"/>
              </a:rPr>
              <a:t>/……………………………………………………....…new idea</a:t>
            </a:r>
          </a:p>
          <a:p>
            <a:pPr marL="0" lvl="0" indent="0" rtl="0">
              <a:spcBef>
                <a:spcPts val="0"/>
              </a:spcBef>
              <a:spcAft>
                <a:spcPts val="0"/>
              </a:spcAft>
              <a:buNone/>
            </a:pPr>
            <a:r>
              <a:rPr lang="en">
                <a:solidFill>
                  <a:srgbClr val="000000"/>
                </a:solidFill>
                <a:latin typeface="Times New Roman"/>
                <a:ea typeface="Times New Roman"/>
                <a:cs typeface="Times New Roman"/>
                <a:sym typeface="Times New Roman"/>
              </a:rPr>
              <a:t>+ or &amp; …………………………………………………..........and</a:t>
            </a:r>
          </a:p>
          <a:p>
            <a:pPr marL="0" lvl="0" indent="0" rtl="0">
              <a:spcBef>
                <a:spcPts val="0"/>
              </a:spcBef>
              <a:spcAft>
                <a:spcPts val="0"/>
              </a:spcAft>
              <a:buNone/>
            </a:pPr>
            <a:r>
              <a:rPr lang="en">
                <a:solidFill>
                  <a:srgbClr val="000000"/>
                </a:solidFill>
                <a:latin typeface="Times New Roman"/>
                <a:ea typeface="Times New Roman"/>
                <a:cs typeface="Times New Roman"/>
                <a:sym typeface="Times New Roman"/>
              </a:rPr>
              <a:t>=.......................................................... means that, equal, same as</a:t>
            </a:r>
          </a:p>
          <a:p>
            <a:pPr marL="0" lvl="0" indent="0" rtl="0">
              <a:spcBef>
                <a:spcPts val="0"/>
              </a:spcBef>
              <a:spcAft>
                <a:spcPts val="0"/>
              </a:spcAft>
              <a:buNone/>
            </a:pPr>
            <a:r>
              <a:rPr lang="en">
                <a:solidFill>
                  <a:srgbClr val="000000"/>
                </a:solidFill>
                <a:latin typeface="Times New Roman"/>
                <a:ea typeface="Times New Roman"/>
                <a:cs typeface="Times New Roman"/>
                <a:sym typeface="Times New Roman"/>
              </a:rPr>
              <a:t>      ………...................................leads to, results in, cause+effect</a:t>
            </a:r>
          </a:p>
          <a:p>
            <a:pPr marL="0" lvl="0" indent="0" rtl="0">
              <a:spcBef>
                <a:spcPts val="0"/>
              </a:spcBef>
              <a:spcAft>
                <a:spcPts val="0"/>
              </a:spcAft>
              <a:buNone/>
            </a:pPr>
            <a:r>
              <a:rPr lang="en">
                <a:solidFill>
                  <a:srgbClr val="000000"/>
                </a:solidFill>
                <a:latin typeface="Times New Roman"/>
                <a:ea typeface="Times New Roman"/>
                <a:cs typeface="Times New Roman"/>
                <a:sym typeface="Times New Roman"/>
              </a:rPr>
              <a:t>  …….............................................................increase, growth, rise</a:t>
            </a:r>
          </a:p>
          <a:p>
            <a:pPr marL="0" lvl="0" indent="0" rtl="0">
              <a:spcBef>
                <a:spcPts val="0"/>
              </a:spcBef>
              <a:spcAft>
                <a:spcPts val="0"/>
              </a:spcAft>
              <a:buNone/>
            </a:pPr>
            <a:endParaRPr>
              <a:solidFill>
                <a:srgbClr val="000000"/>
              </a:solidFill>
              <a:latin typeface="Times New Roman"/>
              <a:ea typeface="Times New Roman"/>
              <a:cs typeface="Times New Roman"/>
              <a:sym typeface="Times New Roman"/>
            </a:endParaRPr>
          </a:p>
          <a:p>
            <a:pPr marL="0" lvl="0" indent="0" rtl="0">
              <a:spcBef>
                <a:spcPts val="0"/>
              </a:spcBef>
              <a:spcAft>
                <a:spcPts val="0"/>
              </a:spcAft>
              <a:buNone/>
            </a:pPr>
            <a:r>
              <a:rPr lang="en">
                <a:solidFill>
                  <a:srgbClr val="000000"/>
                </a:solidFill>
                <a:latin typeface="Times New Roman"/>
                <a:ea typeface="Times New Roman"/>
                <a:cs typeface="Times New Roman"/>
                <a:sym typeface="Times New Roman"/>
              </a:rPr>
              <a:t>  ………….............................................................decrease, decline</a:t>
            </a:r>
          </a:p>
          <a:p>
            <a:pPr marL="0" lvl="0" indent="0">
              <a:spcBef>
                <a:spcPts val="0"/>
              </a:spcBef>
              <a:buNone/>
            </a:pPr>
            <a:endParaRPr/>
          </a:p>
        </p:txBody>
      </p:sp>
      <p:cxnSp>
        <p:nvCxnSpPr>
          <p:cNvPr id="86" name="Shape 86"/>
          <p:cNvCxnSpPr/>
          <p:nvPr/>
        </p:nvCxnSpPr>
        <p:spPr>
          <a:xfrm rot="10800000">
            <a:off x="412800" y="3015550"/>
            <a:ext cx="1500" cy="302400"/>
          </a:xfrm>
          <a:prstGeom prst="straightConnector1">
            <a:avLst/>
          </a:prstGeom>
          <a:noFill/>
          <a:ln w="9525" cap="flat" cmpd="sng">
            <a:solidFill>
              <a:schemeClr val="dk2"/>
            </a:solidFill>
            <a:prstDash val="solid"/>
            <a:round/>
            <a:headEnd type="none" w="lg" len="lg"/>
            <a:tailEnd type="triangle" w="lg" len="lg"/>
          </a:ln>
        </p:spPr>
      </p:cxnSp>
      <p:cxnSp>
        <p:nvCxnSpPr>
          <p:cNvPr id="87" name="Shape 87"/>
          <p:cNvCxnSpPr/>
          <p:nvPr/>
        </p:nvCxnSpPr>
        <p:spPr>
          <a:xfrm flipH="1">
            <a:off x="411750" y="3530375"/>
            <a:ext cx="3600" cy="315600"/>
          </a:xfrm>
          <a:prstGeom prst="straightConnector1">
            <a:avLst/>
          </a:prstGeom>
          <a:noFill/>
          <a:ln w="9525" cap="flat" cmpd="sng">
            <a:solidFill>
              <a:schemeClr val="dk2"/>
            </a:solidFill>
            <a:prstDash val="solid"/>
            <a:round/>
            <a:headEnd type="none" w="lg" len="lg"/>
            <a:tailEnd type="triangle" w="lg" len="lg"/>
          </a:ln>
        </p:spPr>
      </p:cxnSp>
      <p:cxnSp>
        <p:nvCxnSpPr>
          <p:cNvPr id="88" name="Shape 88"/>
          <p:cNvCxnSpPr/>
          <p:nvPr/>
        </p:nvCxnSpPr>
        <p:spPr>
          <a:xfrm rot="10800000" flipH="1">
            <a:off x="411750" y="2798625"/>
            <a:ext cx="306300" cy="45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Practice</a:t>
            </a:r>
          </a:p>
        </p:txBody>
      </p:sp>
      <p:sp>
        <p:nvSpPr>
          <p:cNvPr id="323" name="Shape 323"/>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Directions: Complete each sentence using information from </a:t>
            </a:r>
            <a:r>
              <a:rPr lang="en" i="1"/>
              <a:t>Otis</a:t>
            </a:r>
            <a:r>
              <a:rPr lang="en"/>
              <a:t> by Loren Long.</a:t>
            </a:r>
          </a:p>
          <a:p>
            <a:pPr marL="457200" lvl="0" indent="-342900" rtl="0">
              <a:lnSpc>
                <a:spcPct val="150000"/>
              </a:lnSpc>
              <a:spcBef>
                <a:spcPts val="0"/>
              </a:spcBef>
              <a:spcAft>
                <a:spcPts val="0"/>
              </a:spcAft>
              <a:buClr>
                <a:srgbClr val="000000"/>
              </a:buClr>
              <a:buSzPts val="1800"/>
              <a:buAutoNum type="arabicPeriod" startAt="6"/>
            </a:pPr>
            <a:r>
              <a:rPr lang="en">
                <a:solidFill>
                  <a:srgbClr val="000000"/>
                </a:solidFill>
              </a:rPr>
              <a:t>Before the yellow tractor moved in, ______________________________________</a:t>
            </a:r>
          </a:p>
          <a:p>
            <a:pPr marL="457200" lvl="0" indent="-342900" rtl="0">
              <a:lnSpc>
                <a:spcPct val="150000"/>
              </a:lnSpc>
              <a:spcBef>
                <a:spcPts val="0"/>
              </a:spcBef>
              <a:spcAft>
                <a:spcPts val="0"/>
              </a:spcAft>
              <a:buClr>
                <a:srgbClr val="000000"/>
              </a:buClr>
              <a:buSzPts val="1800"/>
              <a:buAutoNum type="arabicPeriod" startAt="6"/>
            </a:pPr>
            <a:r>
              <a:rPr lang="en">
                <a:solidFill>
                  <a:srgbClr val="000000"/>
                </a:solidFill>
              </a:rPr>
              <a:t>Whenever Otis and the calf played on the farm, __________________________</a:t>
            </a:r>
          </a:p>
          <a:p>
            <a:pPr marL="457200" lvl="0" indent="-342900" rtl="0">
              <a:lnSpc>
                <a:spcPct val="150000"/>
              </a:lnSpc>
              <a:spcBef>
                <a:spcPts val="0"/>
              </a:spcBef>
              <a:spcAft>
                <a:spcPts val="0"/>
              </a:spcAft>
              <a:buClr>
                <a:srgbClr val="000000"/>
              </a:buClr>
              <a:buSzPts val="1800"/>
              <a:buAutoNum type="arabicPeriod" startAt="6"/>
            </a:pPr>
            <a:r>
              <a:rPr lang="en">
                <a:solidFill>
                  <a:srgbClr val="000000"/>
                </a:solidFill>
              </a:rPr>
              <a:t>Since the yellow tractor took his spot in the barn, _________________________</a:t>
            </a:r>
          </a:p>
          <a:p>
            <a:pPr marL="457200" lvl="0" indent="-342900" rtl="0">
              <a:lnSpc>
                <a:spcPct val="150000"/>
              </a:lnSpc>
              <a:spcBef>
                <a:spcPts val="0"/>
              </a:spcBef>
              <a:spcAft>
                <a:spcPts val="0"/>
              </a:spcAft>
              <a:buClr>
                <a:srgbClr val="000000"/>
              </a:buClr>
              <a:buSzPts val="1800"/>
              <a:buAutoNum type="arabicPeriod" startAt="6"/>
            </a:pPr>
            <a:r>
              <a:rPr lang="en">
                <a:solidFill>
                  <a:srgbClr val="000000"/>
                </a:solidFill>
              </a:rPr>
              <a:t>When the calf gets stuck in the mud, _____________________________________</a:t>
            </a:r>
          </a:p>
          <a:p>
            <a:pPr marL="457200" lvl="0" indent="-342900" rtl="0">
              <a:lnSpc>
                <a:spcPct val="150000"/>
              </a:lnSpc>
              <a:spcBef>
                <a:spcPts val="0"/>
              </a:spcBef>
              <a:buClr>
                <a:srgbClr val="000000"/>
              </a:buClr>
              <a:buSzPts val="1800"/>
              <a:buAutoNum type="arabicPeriod" startAt="6"/>
            </a:pPr>
            <a:r>
              <a:rPr lang="en">
                <a:solidFill>
                  <a:srgbClr val="000000"/>
                </a:solidFill>
              </a:rPr>
              <a:t>After the rescue, __________________________________________________________</a:t>
            </a:r>
          </a:p>
          <a:p>
            <a:pPr marL="0" lvl="0" indent="0">
              <a:spcBef>
                <a:spcPts val="0"/>
              </a:spcBef>
              <a:buNone/>
            </a:pP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Practice</a:t>
            </a:r>
          </a:p>
        </p:txBody>
      </p:sp>
      <p:sp>
        <p:nvSpPr>
          <p:cNvPr id="329" name="Shape 329"/>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Directions: Complete each sentence using information from </a:t>
            </a:r>
            <a:r>
              <a:rPr lang="en" i="1"/>
              <a:t>The Outsiders </a:t>
            </a:r>
            <a:r>
              <a:rPr lang="en"/>
              <a:t>by S.E. Hinton.</a:t>
            </a:r>
          </a:p>
          <a:p>
            <a:pPr marL="457200" lvl="0" indent="-342900" rtl="0">
              <a:lnSpc>
                <a:spcPct val="150000"/>
              </a:lnSpc>
              <a:spcBef>
                <a:spcPts val="0"/>
              </a:spcBef>
              <a:spcAft>
                <a:spcPts val="0"/>
              </a:spcAft>
              <a:buClr>
                <a:srgbClr val="000000"/>
              </a:buClr>
              <a:buSzPts val="1800"/>
              <a:buAutoNum type="arabicPeriod" startAt="6"/>
            </a:pPr>
            <a:r>
              <a:rPr lang="en">
                <a:solidFill>
                  <a:srgbClr val="000000"/>
                </a:solidFill>
              </a:rPr>
              <a:t>After meeting Dally at the corner, ___________________________________</a:t>
            </a:r>
          </a:p>
          <a:p>
            <a:pPr marL="457200" lvl="0" indent="-342900" rtl="0">
              <a:lnSpc>
                <a:spcPct val="150000"/>
              </a:lnSpc>
              <a:spcBef>
                <a:spcPts val="0"/>
              </a:spcBef>
              <a:spcAft>
                <a:spcPts val="0"/>
              </a:spcAft>
              <a:buClr>
                <a:srgbClr val="000000"/>
              </a:buClr>
              <a:buSzPts val="1800"/>
              <a:buAutoNum type="arabicPeriod" startAt="6"/>
            </a:pPr>
            <a:r>
              <a:rPr lang="en">
                <a:solidFill>
                  <a:srgbClr val="000000"/>
                </a:solidFill>
              </a:rPr>
              <a:t>When they run into the Soc girls, _________________________________________</a:t>
            </a:r>
          </a:p>
          <a:p>
            <a:pPr marL="457200" lvl="0" indent="-342900" rtl="0">
              <a:lnSpc>
                <a:spcPct val="150000"/>
              </a:lnSpc>
              <a:spcBef>
                <a:spcPts val="0"/>
              </a:spcBef>
              <a:spcAft>
                <a:spcPts val="0"/>
              </a:spcAft>
              <a:buClr>
                <a:srgbClr val="000000"/>
              </a:buClr>
              <a:buSzPts val="1800"/>
              <a:buAutoNum type="arabicPeriod" startAt="6"/>
            </a:pPr>
            <a:r>
              <a:rPr lang="en">
                <a:solidFill>
                  <a:srgbClr val="000000"/>
                </a:solidFill>
              </a:rPr>
              <a:t>Since Dally was rude to her, ______________________________________________</a:t>
            </a:r>
          </a:p>
          <a:p>
            <a:pPr marL="457200" lvl="0" indent="-342900" rtl="0">
              <a:lnSpc>
                <a:spcPct val="150000"/>
              </a:lnSpc>
              <a:spcBef>
                <a:spcPts val="0"/>
              </a:spcBef>
              <a:spcAft>
                <a:spcPts val="0"/>
              </a:spcAft>
              <a:buClr>
                <a:srgbClr val="000000"/>
              </a:buClr>
              <a:buSzPts val="1800"/>
              <a:buAutoNum type="arabicPeriod" startAt="6"/>
            </a:pPr>
            <a:r>
              <a:rPr lang="en">
                <a:solidFill>
                  <a:srgbClr val="000000"/>
                </a:solidFill>
              </a:rPr>
              <a:t>Whenever Johnny saw Socs, _______________________________________________</a:t>
            </a:r>
          </a:p>
          <a:p>
            <a:pPr marL="457200" lvl="0" indent="-342900" rtl="0">
              <a:lnSpc>
                <a:spcPct val="150000"/>
              </a:lnSpc>
              <a:spcBef>
                <a:spcPts val="0"/>
              </a:spcBef>
              <a:buClr>
                <a:srgbClr val="000000"/>
              </a:buClr>
              <a:buSzPts val="1800"/>
              <a:buAutoNum type="arabicPeriod" startAt="6"/>
            </a:pPr>
            <a:r>
              <a:rPr lang="en">
                <a:solidFill>
                  <a:srgbClr val="000000"/>
                </a:solidFill>
              </a:rPr>
              <a:t>After Cherry heard about Johnny, _________________________________________</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Practice</a:t>
            </a:r>
          </a:p>
        </p:txBody>
      </p:sp>
      <p:sp>
        <p:nvSpPr>
          <p:cNvPr id="335" name="Shape 335"/>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Directions: Complete each sentence using the word </a:t>
            </a:r>
            <a:r>
              <a:rPr lang="en" i="1"/>
              <a:t>rain</a:t>
            </a:r>
            <a:r>
              <a:rPr lang="en"/>
              <a:t>. You may add suffixes.</a:t>
            </a:r>
          </a:p>
          <a:p>
            <a:pPr marL="457200" lvl="0" indent="-342900" rtl="0">
              <a:spcBef>
                <a:spcPts val="0"/>
              </a:spcBef>
              <a:spcAft>
                <a:spcPts val="0"/>
              </a:spcAft>
              <a:buSzPts val="1800"/>
              <a:buAutoNum type="arabicPeriod" startAt="11"/>
            </a:pPr>
            <a:r>
              <a:rPr lang="en"/>
              <a:t>Since ______________________________________________________________________</a:t>
            </a:r>
          </a:p>
          <a:p>
            <a:pPr marL="457200" lvl="0" indent="-342900" rtl="0">
              <a:spcBef>
                <a:spcPts val="0"/>
              </a:spcBef>
              <a:spcAft>
                <a:spcPts val="0"/>
              </a:spcAft>
              <a:buSzPts val="1800"/>
              <a:buAutoNum type="arabicPeriod" startAt="11"/>
            </a:pPr>
            <a:r>
              <a:rPr lang="en"/>
              <a:t>Although __________________________________________________________________</a:t>
            </a:r>
          </a:p>
          <a:p>
            <a:pPr marL="457200" lvl="0" indent="-342900" rtl="0">
              <a:spcBef>
                <a:spcPts val="0"/>
              </a:spcBef>
              <a:spcAft>
                <a:spcPts val="0"/>
              </a:spcAft>
              <a:buSzPts val="1800"/>
              <a:buAutoNum type="arabicPeriod" startAt="11"/>
            </a:pPr>
            <a:r>
              <a:rPr lang="en"/>
              <a:t>Whenever _________________________________________________________________</a:t>
            </a:r>
          </a:p>
          <a:p>
            <a:pPr marL="457200" lvl="0" indent="-342900" rtl="0">
              <a:spcBef>
                <a:spcPts val="0"/>
              </a:spcBef>
              <a:spcAft>
                <a:spcPts val="0"/>
              </a:spcAft>
              <a:buSzPts val="1800"/>
              <a:buAutoNum type="arabicPeriod" startAt="11"/>
            </a:pPr>
            <a:r>
              <a:rPr lang="en"/>
              <a:t>After _______________________________________________________________________</a:t>
            </a:r>
          </a:p>
          <a:p>
            <a:pPr marL="457200" lvl="0" indent="-342900">
              <a:spcBef>
                <a:spcPts val="0"/>
              </a:spcBef>
              <a:buSzPts val="1800"/>
              <a:buAutoNum type="arabicPeriod" startAt="11"/>
            </a:pPr>
            <a:r>
              <a:rPr lang="en"/>
              <a:t>If __________________________________________________________________________</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Appositives</a:t>
            </a:r>
          </a:p>
        </p:txBody>
      </p:sp>
      <p:sp>
        <p:nvSpPr>
          <p:cNvPr id="341" name="Shape 341"/>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Shape 346"/>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Appositives</a:t>
            </a:r>
          </a:p>
        </p:txBody>
      </p:sp>
      <p:sp>
        <p:nvSpPr>
          <p:cNvPr id="347" name="Shape 347"/>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Appositives = noun phrase or noun clause </a:t>
            </a:r>
            <a:r>
              <a:rPr lang="en" i="1" u="sng"/>
              <a:t>next to</a:t>
            </a:r>
            <a:r>
              <a:rPr lang="en" i="1"/>
              <a:t> </a:t>
            </a:r>
            <a:r>
              <a:rPr lang="en"/>
              <a:t>another noun to rename / explain</a:t>
            </a:r>
          </a:p>
          <a:p>
            <a:pPr marL="0" lvl="0" indent="0" rtl="0">
              <a:spcBef>
                <a:spcPts val="0"/>
              </a:spcBef>
              <a:buNone/>
            </a:pPr>
            <a:r>
              <a:rPr lang="en"/>
              <a:t>Examples (appositives underlined)</a:t>
            </a:r>
          </a:p>
          <a:p>
            <a:pPr marL="457200" lvl="0" indent="-342900" rtl="0">
              <a:spcBef>
                <a:spcPts val="0"/>
              </a:spcBef>
              <a:spcAft>
                <a:spcPts val="0"/>
              </a:spcAft>
              <a:buSzPts val="1800"/>
              <a:buChar char="●"/>
            </a:pPr>
            <a:r>
              <a:rPr lang="en"/>
              <a:t>Mrs. George, </a:t>
            </a:r>
            <a:r>
              <a:rPr lang="en" u="sng"/>
              <a:t>the best English teacher in the world</a:t>
            </a:r>
            <a:r>
              <a:rPr lang="en"/>
              <a:t>, loves her 8th grade class.</a:t>
            </a:r>
          </a:p>
          <a:p>
            <a:pPr marL="457200" lvl="0" indent="-342900" rtl="0">
              <a:spcBef>
                <a:spcPts val="0"/>
              </a:spcBef>
              <a:spcAft>
                <a:spcPts val="0"/>
              </a:spcAft>
              <a:buSzPts val="1800"/>
              <a:buChar char="●"/>
            </a:pPr>
            <a:r>
              <a:rPr lang="en"/>
              <a:t>Friday, </a:t>
            </a:r>
            <a:r>
              <a:rPr lang="en" u="sng"/>
              <a:t>the best day of the week</a:t>
            </a:r>
            <a:r>
              <a:rPr lang="en"/>
              <a:t>, can’t come soon enough.</a:t>
            </a:r>
          </a:p>
          <a:p>
            <a:pPr marL="457200" lvl="0" indent="-342900" rtl="0">
              <a:spcBef>
                <a:spcPts val="0"/>
              </a:spcBef>
              <a:buSzPts val="1800"/>
              <a:buChar char="●"/>
            </a:pPr>
            <a:r>
              <a:rPr lang="en"/>
              <a:t>Hurricane Irma, a huge storm, is barrelling toward Florida.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7">
                                            <p:txEl>
                                              <p:pRg st="0" end="0"/>
                                            </p:txEl>
                                          </p:spTgt>
                                        </p:tgtEl>
                                        <p:attrNameLst>
                                          <p:attrName>style.visibility</p:attrName>
                                        </p:attrNameLst>
                                      </p:cBhvr>
                                      <p:to>
                                        <p:strVal val="visible"/>
                                      </p:to>
                                    </p:set>
                                    <p:animEffect transition="in" filter="fade">
                                      <p:cBhvr>
                                        <p:cTn id="7" dur="1000"/>
                                        <p:tgtEl>
                                          <p:spTgt spid="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7">
                                            <p:txEl>
                                              <p:pRg st="1" end="1"/>
                                            </p:txEl>
                                          </p:spTgt>
                                        </p:tgtEl>
                                        <p:attrNameLst>
                                          <p:attrName>style.visibility</p:attrName>
                                        </p:attrNameLst>
                                      </p:cBhvr>
                                      <p:to>
                                        <p:strVal val="visible"/>
                                      </p:to>
                                    </p:set>
                                    <p:animEffect transition="in" filter="fade">
                                      <p:cBhvr>
                                        <p:cTn id="12" dur="1000"/>
                                        <p:tgtEl>
                                          <p:spTgt spid="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7">
                                            <p:txEl>
                                              <p:pRg st="2" end="2"/>
                                            </p:txEl>
                                          </p:spTgt>
                                        </p:tgtEl>
                                        <p:attrNameLst>
                                          <p:attrName>style.visibility</p:attrName>
                                        </p:attrNameLst>
                                      </p:cBhvr>
                                      <p:to>
                                        <p:strVal val="visible"/>
                                      </p:to>
                                    </p:set>
                                    <p:animEffect transition="in" filter="fade">
                                      <p:cBhvr>
                                        <p:cTn id="17" dur="1000"/>
                                        <p:tgtEl>
                                          <p:spTgt spid="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7">
                                            <p:txEl>
                                              <p:pRg st="3" end="3"/>
                                            </p:txEl>
                                          </p:spTgt>
                                        </p:tgtEl>
                                        <p:attrNameLst>
                                          <p:attrName>style.visibility</p:attrName>
                                        </p:attrNameLst>
                                      </p:cBhvr>
                                      <p:to>
                                        <p:strVal val="visible"/>
                                      </p:to>
                                    </p:set>
                                    <p:animEffect transition="in" filter="fade">
                                      <p:cBhvr>
                                        <p:cTn id="22" dur="1000"/>
                                        <p:tgtEl>
                                          <p:spTgt spid="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7">
                                            <p:txEl>
                                              <p:pRg st="4" end="4"/>
                                            </p:txEl>
                                          </p:spTgt>
                                        </p:tgtEl>
                                        <p:attrNameLst>
                                          <p:attrName>style.visibility</p:attrName>
                                        </p:attrNameLst>
                                      </p:cBhvr>
                                      <p:to>
                                        <p:strVal val="visible"/>
                                      </p:to>
                                    </p:set>
                                    <p:animEffect transition="in" filter="fade">
                                      <p:cBhvr>
                                        <p:cTn id="27" dur="1000"/>
                                        <p:tgtEl>
                                          <p:spTgt spid="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Why learn about them?</a:t>
            </a:r>
          </a:p>
        </p:txBody>
      </p:sp>
      <p:sp>
        <p:nvSpPr>
          <p:cNvPr id="353" name="Shape 353"/>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Add more detail</a:t>
            </a:r>
          </a:p>
          <a:p>
            <a:pPr marL="457200" lvl="0" indent="-342900" rtl="0">
              <a:spcBef>
                <a:spcPts val="0"/>
              </a:spcBef>
              <a:spcAft>
                <a:spcPts val="0"/>
              </a:spcAft>
              <a:buSzPts val="1800"/>
              <a:buChar char="●"/>
            </a:pPr>
            <a:r>
              <a:rPr lang="en"/>
              <a:t>Add sentence complexity</a:t>
            </a:r>
          </a:p>
          <a:p>
            <a:pPr marL="457200" lvl="0" indent="-342900" rtl="0">
              <a:spcBef>
                <a:spcPts val="0"/>
              </a:spcBef>
              <a:spcAft>
                <a:spcPts val="0"/>
              </a:spcAft>
              <a:buSzPts val="1800"/>
              <a:buChar char="●"/>
            </a:pPr>
            <a:r>
              <a:rPr lang="en"/>
              <a:t>Vary sentence structure</a:t>
            </a:r>
          </a:p>
          <a:p>
            <a:pPr marL="457200" lvl="0" indent="-342900" rtl="0">
              <a:spcBef>
                <a:spcPts val="0"/>
              </a:spcBef>
              <a:buSzPts val="1800"/>
              <a:buChar char="●"/>
            </a:pPr>
            <a:r>
              <a:rPr lang="en"/>
              <a:t>Improve reading comprehension</a:t>
            </a:r>
          </a:p>
          <a:p>
            <a:pPr marL="0" lvl="0" indent="0" rtl="0">
              <a:spcBef>
                <a:spcPts val="0"/>
              </a:spcBef>
              <a:buNone/>
            </a:pP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Appositive Practice</a:t>
            </a:r>
          </a:p>
        </p:txBody>
      </p:sp>
      <p:sp>
        <p:nvSpPr>
          <p:cNvPr id="359" name="Shape 359"/>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Directions: Underline the appositive in the following sentences.</a:t>
            </a:r>
          </a:p>
          <a:p>
            <a:pPr marL="457200" lvl="0" indent="-342900" rtl="0">
              <a:spcBef>
                <a:spcPts val="0"/>
              </a:spcBef>
              <a:spcAft>
                <a:spcPts val="0"/>
              </a:spcAft>
              <a:buSzPts val="1800"/>
              <a:buAutoNum type="arabicPeriod"/>
            </a:pPr>
            <a:r>
              <a:rPr lang="en"/>
              <a:t>A timeline, a list of chronological events, helps historians trace important periods in history.</a:t>
            </a:r>
          </a:p>
          <a:p>
            <a:pPr marL="457200" lvl="0" indent="-342900" rtl="0">
              <a:spcBef>
                <a:spcPts val="0"/>
              </a:spcBef>
              <a:spcAft>
                <a:spcPts val="0"/>
              </a:spcAft>
              <a:buSzPts val="1800"/>
              <a:buAutoNum type="arabicPeriod"/>
            </a:pPr>
            <a:r>
              <a:rPr lang="en"/>
              <a:t>Primary sources, first hand accounts of events, are used to learn about the past.</a:t>
            </a:r>
          </a:p>
          <a:p>
            <a:pPr marL="457200" lvl="0" indent="-342900" rtl="0">
              <a:spcBef>
                <a:spcPts val="0"/>
              </a:spcBef>
              <a:buSzPts val="1800"/>
              <a:buAutoNum type="arabicPeriod"/>
            </a:pPr>
            <a:r>
              <a:rPr lang="en"/>
              <a:t>Artifacts, man-made objects, provide information to historians about ancient history.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Appositive Practice</a:t>
            </a:r>
          </a:p>
        </p:txBody>
      </p:sp>
      <p:sp>
        <p:nvSpPr>
          <p:cNvPr id="365" name="Shape 365"/>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Directions: Match the appositive.</a:t>
            </a:r>
          </a:p>
          <a:p>
            <a:pPr marL="457200" lvl="0" indent="-342900" rtl="0">
              <a:spcBef>
                <a:spcPts val="0"/>
              </a:spcBef>
              <a:spcAft>
                <a:spcPts val="0"/>
              </a:spcAft>
              <a:buClr>
                <a:srgbClr val="000000"/>
              </a:buClr>
              <a:buSzPts val="1800"/>
              <a:buAutoNum type="alphaLcPeriod"/>
            </a:pPr>
            <a:r>
              <a:rPr lang="en">
                <a:solidFill>
                  <a:srgbClr val="000000"/>
                </a:solidFill>
              </a:rPr>
              <a:t>Otis, …………………., is happy on the farm at the start of the story.</a:t>
            </a:r>
          </a:p>
          <a:p>
            <a:pPr marL="457200" lvl="0" indent="-342900" rtl="0">
              <a:spcBef>
                <a:spcPts val="0"/>
              </a:spcBef>
              <a:spcAft>
                <a:spcPts val="0"/>
              </a:spcAft>
              <a:buSzPts val="1800"/>
              <a:buAutoNum type="alphaLcPeriod"/>
            </a:pPr>
            <a:r>
              <a:rPr lang="en">
                <a:solidFill>
                  <a:srgbClr val="000000"/>
                </a:solidFill>
              </a:rPr>
              <a:t>The calf, ………………., gets stuck in the mud.</a:t>
            </a:r>
          </a:p>
          <a:p>
            <a:pPr marL="457200" lvl="0" indent="-342900" rtl="0">
              <a:spcBef>
                <a:spcPts val="0"/>
              </a:spcBef>
              <a:spcAft>
                <a:spcPts val="0"/>
              </a:spcAft>
              <a:buSzPts val="1800"/>
              <a:buAutoNum type="alphaLcPeriod"/>
            </a:pPr>
            <a:r>
              <a:rPr lang="en">
                <a:solidFill>
                  <a:srgbClr val="000000"/>
                </a:solidFill>
              </a:rPr>
              <a:t>The farmer, ……………………., needs a new tractor for farm work.</a:t>
            </a:r>
          </a:p>
          <a:p>
            <a:pPr marL="457200" lvl="0" indent="-342900" rtl="0">
              <a:spcBef>
                <a:spcPts val="0"/>
              </a:spcBef>
              <a:spcAft>
                <a:spcPts val="0"/>
              </a:spcAft>
              <a:buClr>
                <a:srgbClr val="000000"/>
              </a:buClr>
              <a:buSzPts val="1800"/>
              <a:buAutoNum type="alphaLcPeriod"/>
            </a:pPr>
            <a:r>
              <a:rPr lang="en">
                <a:solidFill>
                  <a:srgbClr val="000000"/>
                </a:solidFill>
              </a:rPr>
              <a:t>a hard worker</a:t>
            </a:r>
          </a:p>
          <a:p>
            <a:pPr marL="457200" lvl="0" indent="-342900" rtl="0">
              <a:spcBef>
                <a:spcPts val="0"/>
              </a:spcBef>
              <a:spcAft>
                <a:spcPts val="0"/>
              </a:spcAft>
              <a:buSzPts val="1800"/>
              <a:buAutoNum type="alphaLcPeriod"/>
            </a:pPr>
            <a:r>
              <a:rPr lang="en">
                <a:solidFill>
                  <a:srgbClr val="000000"/>
                </a:solidFill>
              </a:rPr>
              <a:t>Otis’s best friend</a:t>
            </a:r>
          </a:p>
          <a:p>
            <a:pPr marL="457200" lvl="0" indent="-342900" rtl="0">
              <a:spcBef>
                <a:spcPts val="0"/>
              </a:spcBef>
              <a:buClr>
                <a:srgbClr val="000000"/>
              </a:buClr>
              <a:buSzPts val="1800"/>
              <a:buAutoNum type="alphaLcPeriod"/>
            </a:pPr>
            <a:r>
              <a:rPr lang="en">
                <a:solidFill>
                  <a:srgbClr val="000000"/>
                </a:solidFill>
              </a:rPr>
              <a:t>an old, red tractor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Fill in the Appositive</a:t>
            </a:r>
          </a:p>
        </p:txBody>
      </p:sp>
      <p:sp>
        <p:nvSpPr>
          <p:cNvPr id="371" name="Shape 371"/>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AutoNum type="arabicPeriod"/>
            </a:pPr>
            <a:r>
              <a:rPr lang="en">
                <a:solidFill>
                  <a:srgbClr val="000000"/>
                </a:solidFill>
              </a:rPr>
              <a:t>Otis, …………………………….., works hard on the farm.</a:t>
            </a:r>
          </a:p>
          <a:p>
            <a:pPr marL="457200" lvl="0" indent="-342900" rtl="0">
              <a:spcBef>
                <a:spcPts val="0"/>
              </a:spcBef>
              <a:spcAft>
                <a:spcPts val="0"/>
              </a:spcAft>
              <a:buSzPts val="1800"/>
              <a:buAutoNum type="arabicPeriod"/>
            </a:pPr>
            <a:r>
              <a:rPr lang="en">
                <a:solidFill>
                  <a:srgbClr val="000000"/>
                </a:solidFill>
              </a:rPr>
              <a:t>The new tractor, ………………………., takes over the farm.</a:t>
            </a:r>
          </a:p>
          <a:p>
            <a:pPr marL="457200" lvl="0" indent="-342900" rtl="0">
              <a:spcBef>
                <a:spcPts val="0"/>
              </a:spcBef>
              <a:buSzPts val="1800"/>
              <a:buAutoNum type="arabicPeriod"/>
            </a:pPr>
            <a:r>
              <a:rPr lang="en">
                <a:solidFill>
                  <a:srgbClr val="000000"/>
                </a:solidFill>
              </a:rPr>
              <a:t>The calf’s rescuer, ………………….., saves the day.</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Shape 376"/>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rtl="0">
              <a:spcBef>
                <a:spcPts val="0"/>
              </a:spcBef>
              <a:buNone/>
            </a:pPr>
            <a:r>
              <a:rPr lang="en"/>
              <a:t>Brainstorm Appostivies</a:t>
            </a:r>
          </a:p>
        </p:txBody>
      </p:sp>
      <p:sp>
        <p:nvSpPr>
          <p:cNvPr id="377" name="Shape 377"/>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rtl="0">
              <a:spcBef>
                <a:spcPts val="0"/>
              </a:spcBef>
              <a:buNone/>
            </a:pPr>
            <a:r>
              <a:rPr lang="en"/>
              <a:t>Come up with six appositives about Mrs. George.</a:t>
            </a:r>
          </a:p>
          <a:p>
            <a:pPr marL="0" lvl="0" indent="0" rtl="0">
              <a:spcBef>
                <a:spcPts val="0"/>
              </a:spcBef>
              <a:buNone/>
            </a:pPr>
            <a:endParaRPr>
              <a:solidFill>
                <a:srgbClr val="000000"/>
              </a:solidFill>
            </a:endParaRPr>
          </a:p>
          <a:p>
            <a:pPr marL="0" lvl="0" indent="0" rtl="0">
              <a:spcBef>
                <a:spcPts val="0"/>
              </a:spcBef>
              <a:buNone/>
            </a:pPr>
            <a:r>
              <a:rPr lang="en">
                <a:solidFill>
                  <a:srgbClr val="000000"/>
                </a:solidFill>
              </a:rPr>
              <a:t>………………………………….			………………………………….</a:t>
            </a:r>
          </a:p>
          <a:p>
            <a:pPr marL="0" lvl="0" indent="0" rtl="0">
              <a:spcBef>
                <a:spcPts val="0"/>
              </a:spcBef>
              <a:buNone/>
            </a:pPr>
            <a:r>
              <a:rPr lang="en">
                <a:solidFill>
                  <a:srgbClr val="000000"/>
                </a:solidFill>
              </a:rPr>
              <a:t>………………………………….			………………………………….</a:t>
            </a:r>
          </a:p>
          <a:p>
            <a:pPr marL="0" lvl="0" indent="0" rtl="0">
              <a:spcBef>
                <a:spcPts val="0"/>
              </a:spcBef>
              <a:buNone/>
            </a:pPr>
            <a:r>
              <a:rPr lang="en">
                <a:solidFill>
                  <a:srgbClr val="000000"/>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Examples</a:t>
            </a:r>
          </a:p>
        </p:txBody>
      </p:sp>
      <p:sp>
        <p:nvSpPr>
          <p:cNvPr id="94" name="Shape 94"/>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George Washington was the first president of the</a:t>
            </a:r>
            <a:br>
              <a:rPr lang="en"/>
            </a:br>
            <a:r>
              <a:rPr lang="en"/>
              <a:t>United States.</a:t>
            </a:r>
          </a:p>
          <a:p>
            <a:pPr marL="0" lvl="0" indent="0">
              <a:spcBef>
                <a:spcPts val="0"/>
              </a:spcBef>
              <a:buNone/>
            </a:pPr>
            <a:r>
              <a:rPr lang="en"/>
              <a:t>G.W. = 1st pres. / U.S.</a:t>
            </a:r>
          </a:p>
          <a:p>
            <a:pPr marL="0" lvl="0" indent="0">
              <a:spcBef>
                <a:spcPts val="0"/>
              </a:spcBef>
              <a:buNone/>
            </a:pPr>
            <a:r>
              <a:rPr lang="en"/>
              <a:t>Mountains, forests, and deserts can be found on a physical map.</a:t>
            </a:r>
          </a:p>
          <a:p>
            <a:pPr marL="0" lvl="0" indent="0">
              <a:spcBef>
                <a:spcPts val="0"/>
              </a:spcBef>
              <a:buNone/>
            </a:pPr>
            <a:r>
              <a:rPr lang="en"/>
              <a:t>Mountains + forests + deserts / physical map</a:t>
            </a:r>
          </a:p>
          <a:p>
            <a:pPr marL="0" lvl="0" indent="0">
              <a:spcBef>
                <a:spcPts val="0"/>
              </a:spcBef>
              <a:buNone/>
            </a:pPr>
            <a:r>
              <a:rPr lang="en"/>
              <a:t>Trade routes result in the spread of ideas and goods.</a:t>
            </a:r>
          </a:p>
          <a:p>
            <a:pPr marL="0" lvl="0" indent="0">
              <a:spcBef>
                <a:spcPts val="0"/>
              </a:spcBef>
              <a:buNone/>
            </a:pPr>
            <a:r>
              <a:rPr lang="en"/>
              <a:t>Trade routes       spread / ideas + goods</a:t>
            </a:r>
          </a:p>
        </p:txBody>
      </p:sp>
      <p:sp>
        <p:nvSpPr>
          <p:cNvPr id="95" name="Shape 95"/>
          <p:cNvSpPr txBox="1">
            <a:spLocks noGrp="1"/>
          </p:cNvSpPr>
          <p:nvPr>
            <p:ph type="body" idx="1"/>
          </p:nvPr>
        </p:nvSpPr>
        <p:spPr>
          <a:xfrm>
            <a:off x="6881100" y="181750"/>
            <a:ext cx="1951200" cy="21933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1200">
                <a:solidFill>
                  <a:srgbClr val="FF0000"/>
                </a:solidFill>
                <a:latin typeface="Times New Roman"/>
                <a:ea typeface="Times New Roman"/>
                <a:cs typeface="Times New Roman"/>
                <a:sym typeface="Times New Roman"/>
              </a:rPr>
              <a:t>SYMBOLS</a:t>
            </a:r>
          </a:p>
          <a:p>
            <a:pPr marL="0" lvl="0" indent="0" rtl="0">
              <a:spcBef>
                <a:spcPts val="0"/>
              </a:spcBef>
              <a:spcAft>
                <a:spcPts val="0"/>
              </a:spcAft>
              <a:buNone/>
            </a:pPr>
            <a:r>
              <a:rPr lang="en" sz="1200">
                <a:solidFill>
                  <a:srgbClr val="000000"/>
                </a:solidFill>
                <a:latin typeface="Times New Roman"/>
                <a:ea typeface="Times New Roman"/>
                <a:cs typeface="Times New Roman"/>
                <a:sym typeface="Times New Roman"/>
              </a:rPr>
              <a:t>/………………new idea</a:t>
            </a:r>
          </a:p>
          <a:p>
            <a:pPr marL="0" lvl="0" indent="0" rtl="0">
              <a:spcBef>
                <a:spcPts val="0"/>
              </a:spcBef>
              <a:spcAft>
                <a:spcPts val="0"/>
              </a:spcAft>
              <a:buNone/>
            </a:pPr>
            <a:r>
              <a:rPr lang="en" sz="1200">
                <a:solidFill>
                  <a:srgbClr val="000000"/>
                </a:solidFill>
                <a:latin typeface="Times New Roman"/>
                <a:ea typeface="Times New Roman"/>
                <a:cs typeface="Times New Roman"/>
                <a:sym typeface="Times New Roman"/>
              </a:rPr>
              <a:t>+ or &amp; ……………...and</a:t>
            </a:r>
          </a:p>
          <a:p>
            <a:pPr marL="0" lvl="0" indent="0" rtl="0">
              <a:spcBef>
                <a:spcPts val="0"/>
              </a:spcBef>
              <a:spcAft>
                <a:spcPts val="0"/>
              </a:spcAft>
              <a:buNone/>
            </a:pPr>
            <a:r>
              <a:rPr lang="en" sz="1200">
                <a:solidFill>
                  <a:srgbClr val="000000"/>
                </a:solidFill>
                <a:latin typeface="Times New Roman"/>
                <a:ea typeface="Times New Roman"/>
                <a:cs typeface="Times New Roman"/>
                <a:sym typeface="Times New Roman"/>
              </a:rPr>
              <a:t>=.................... means that, </a:t>
            </a:r>
            <a:br>
              <a:rPr lang="en" sz="1200">
                <a:solidFill>
                  <a:srgbClr val="000000"/>
                </a:solidFill>
                <a:latin typeface="Times New Roman"/>
                <a:ea typeface="Times New Roman"/>
                <a:cs typeface="Times New Roman"/>
                <a:sym typeface="Times New Roman"/>
              </a:rPr>
            </a:br>
            <a:r>
              <a:rPr lang="en" sz="1200">
                <a:solidFill>
                  <a:srgbClr val="000000"/>
                </a:solidFill>
                <a:latin typeface="Times New Roman"/>
                <a:ea typeface="Times New Roman"/>
                <a:cs typeface="Times New Roman"/>
                <a:sym typeface="Times New Roman"/>
              </a:rPr>
              <a:t>                  equal, same as</a:t>
            </a:r>
          </a:p>
          <a:p>
            <a:pPr marL="0" lvl="0" indent="0" rtl="0">
              <a:spcBef>
                <a:spcPts val="0"/>
              </a:spcBef>
              <a:spcAft>
                <a:spcPts val="0"/>
              </a:spcAft>
              <a:buNone/>
            </a:pPr>
            <a:r>
              <a:rPr lang="en" sz="1200">
                <a:solidFill>
                  <a:srgbClr val="000000"/>
                </a:solidFill>
                <a:latin typeface="Times New Roman"/>
                <a:ea typeface="Times New Roman"/>
                <a:cs typeface="Times New Roman"/>
                <a:sym typeface="Times New Roman"/>
              </a:rPr>
              <a:t>      …........leads to, results</a:t>
            </a:r>
            <a:br>
              <a:rPr lang="en" sz="1200">
                <a:solidFill>
                  <a:srgbClr val="000000"/>
                </a:solidFill>
                <a:latin typeface="Times New Roman"/>
                <a:ea typeface="Times New Roman"/>
                <a:cs typeface="Times New Roman"/>
                <a:sym typeface="Times New Roman"/>
              </a:rPr>
            </a:br>
            <a:r>
              <a:rPr lang="en" sz="1200">
                <a:solidFill>
                  <a:srgbClr val="000000"/>
                </a:solidFill>
                <a:latin typeface="Times New Roman"/>
                <a:ea typeface="Times New Roman"/>
                <a:cs typeface="Times New Roman"/>
                <a:sym typeface="Times New Roman"/>
              </a:rPr>
              <a:t>                  in, cause+effect</a:t>
            </a:r>
          </a:p>
          <a:p>
            <a:pPr marL="0" lvl="0" indent="0" rtl="0">
              <a:spcBef>
                <a:spcPts val="0"/>
              </a:spcBef>
              <a:spcAft>
                <a:spcPts val="0"/>
              </a:spcAft>
              <a:buNone/>
            </a:pPr>
            <a:r>
              <a:rPr lang="en" sz="1200">
                <a:solidFill>
                  <a:srgbClr val="000000"/>
                </a:solidFill>
                <a:latin typeface="Times New Roman"/>
                <a:ea typeface="Times New Roman"/>
                <a:cs typeface="Times New Roman"/>
                <a:sym typeface="Times New Roman"/>
              </a:rPr>
              <a:t>  …....increase, growth, rise</a:t>
            </a:r>
          </a:p>
          <a:p>
            <a:pPr marL="0" lvl="0" indent="0" rtl="0">
              <a:spcBef>
                <a:spcPts val="0"/>
              </a:spcBef>
              <a:spcAft>
                <a:spcPts val="0"/>
              </a:spcAft>
              <a:buNone/>
            </a:pPr>
            <a:r>
              <a:rPr lang="en" sz="1200">
                <a:solidFill>
                  <a:srgbClr val="000000"/>
                </a:solidFill>
                <a:latin typeface="Times New Roman"/>
                <a:ea typeface="Times New Roman"/>
                <a:cs typeface="Times New Roman"/>
                <a:sym typeface="Times New Roman"/>
              </a:rPr>
              <a:t>   ..............decrease, decline</a:t>
            </a:r>
          </a:p>
          <a:p>
            <a:pPr marL="0" lvl="0" indent="0" rtl="0">
              <a:spcBef>
                <a:spcPts val="0"/>
              </a:spcBef>
              <a:buNone/>
            </a:pPr>
            <a:endParaRPr sz="1200"/>
          </a:p>
        </p:txBody>
      </p:sp>
      <p:cxnSp>
        <p:nvCxnSpPr>
          <p:cNvPr id="96" name="Shape 96"/>
          <p:cNvCxnSpPr/>
          <p:nvPr/>
        </p:nvCxnSpPr>
        <p:spPr>
          <a:xfrm rot="10800000">
            <a:off x="7033500" y="1564550"/>
            <a:ext cx="1500" cy="302400"/>
          </a:xfrm>
          <a:prstGeom prst="straightConnector1">
            <a:avLst/>
          </a:prstGeom>
          <a:noFill/>
          <a:ln w="9525" cap="flat" cmpd="sng">
            <a:solidFill>
              <a:schemeClr val="dk2"/>
            </a:solidFill>
            <a:prstDash val="solid"/>
            <a:round/>
            <a:headEnd type="none" w="lg" len="lg"/>
            <a:tailEnd type="triangle" w="lg" len="lg"/>
          </a:ln>
        </p:spPr>
      </p:cxnSp>
      <p:cxnSp>
        <p:nvCxnSpPr>
          <p:cNvPr id="97" name="Shape 97"/>
          <p:cNvCxnSpPr/>
          <p:nvPr/>
        </p:nvCxnSpPr>
        <p:spPr>
          <a:xfrm flipH="1">
            <a:off x="7032450" y="1959275"/>
            <a:ext cx="3600" cy="315600"/>
          </a:xfrm>
          <a:prstGeom prst="straightConnector1">
            <a:avLst/>
          </a:prstGeom>
          <a:noFill/>
          <a:ln w="9525" cap="flat" cmpd="sng">
            <a:solidFill>
              <a:schemeClr val="dk2"/>
            </a:solidFill>
            <a:prstDash val="solid"/>
            <a:round/>
            <a:headEnd type="none" w="lg" len="lg"/>
            <a:tailEnd type="triangle" w="lg" len="lg"/>
          </a:ln>
        </p:spPr>
      </p:cxnSp>
      <p:cxnSp>
        <p:nvCxnSpPr>
          <p:cNvPr id="98" name="Shape 98"/>
          <p:cNvCxnSpPr/>
          <p:nvPr/>
        </p:nvCxnSpPr>
        <p:spPr>
          <a:xfrm rot="10800000" flipH="1">
            <a:off x="6881100" y="1397650"/>
            <a:ext cx="306300" cy="4500"/>
          </a:xfrm>
          <a:prstGeom prst="straightConnector1">
            <a:avLst/>
          </a:prstGeom>
          <a:noFill/>
          <a:ln w="9525" cap="flat" cmpd="sng">
            <a:solidFill>
              <a:schemeClr val="dk2"/>
            </a:solidFill>
            <a:prstDash val="solid"/>
            <a:round/>
            <a:headEnd type="none" w="lg" len="lg"/>
            <a:tailEnd type="triangle" w="lg" len="lg"/>
          </a:ln>
        </p:spPr>
      </p:cxnSp>
      <p:cxnSp>
        <p:nvCxnSpPr>
          <p:cNvPr id="99" name="Shape 99"/>
          <p:cNvCxnSpPr/>
          <p:nvPr/>
        </p:nvCxnSpPr>
        <p:spPr>
          <a:xfrm rot="10800000" flipH="1">
            <a:off x="1839975" y="4381975"/>
            <a:ext cx="306300" cy="45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10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10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10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transition="in" filter="fade">
                                      <p:cBhvr>
                                        <p:cTn id="22" dur="10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transition="in" filter="fade">
                                      <p:cBhvr>
                                        <p:cTn id="27" dur="1000"/>
                                        <p:tgtEl>
                                          <p:spTgt spid="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4">
                                            <p:txEl>
                                              <p:pRg st="5" end="5"/>
                                            </p:txEl>
                                          </p:spTgt>
                                        </p:tgtEl>
                                        <p:attrNameLst>
                                          <p:attrName>style.visibility</p:attrName>
                                        </p:attrNameLst>
                                      </p:cBhvr>
                                      <p:to>
                                        <p:strVal val="visible"/>
                                      </p:to>
                                    </p:set>
                                    <p:animEffect transition="in" filter="fade">
                                      <p:cBhvr>
                                        <p:cTn id="32" dur="1000"/>
                                        <p:tgtEl>
                                          <p:spTgt spid="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Why learn how to write?</a:t>
            </a:r>
          </a:p>
        </p:txBody>
      </p:sp>
      <p:sp>
        <p:nvSpPr>
          <p:cNvPr id="105" name="Shape 105"/>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Specific written structure</a:t>
            </a:r>
          </a:p>
          <a:p>
            <a:pPr marL="457200" lvl="0" indent="-342900" rtl="0">
              <a:spcBef>
                <a:spcPts val="0"/>
              </a:spcBef>
              <a:spcAft>
                <a:spcPts val="0"/>
              </a:spcAft>
              <a:buSzPts val="1800"/>
              <a:buChar char="●"/>
            </a:pPr>
            <a:r>
              <a:rPr lang="en"/>
              <a:t>Oral writing = correct writing style</a:t>
            </a:r>
          </a:p>
          <a:p>
            <a:pPr marL="457200" lvl="0" indent="-342900" rtl="0">
              <a:spcBef>
                <a:spcPts val="0"/>
              </a:spcBef>
              <a:spcAft>
                <a:spcPts val="0"/>
              </a:spcAft>
              <a:buSzPts val="1800"/>
              <a:buChar char="●"/>
            </a:pPr>
            <a:r>
              <a:rPr lang="en"/>
              <a:t>Create tools to be precise specific</a:t>
            </a:r>
          </a:p>
          <a:p>
            <a:pPr marL="457200" lvl="0" indent="-342900" rtl="0">
              <a:spcBef>
                <a:spcPts val="0"/>
              </a:spcBef>
              <a:spcAft>
                <a:spcPts val="0"/>
              </a:spcAft>
              <a:buSzPts val="1800"/>
              <a:buChar char="●"/>
            </a:pPr>
            <a:r>
              <a:rPr lang="en"/>
              <a:t>75% of high school students do not write up to standard</a:t>
            </a:r>
          </a:p>
          <a:p>
            <a:pPr marL="457200" lvl="0" indent="-342900">
              <a:spcBef>
                <a:spcPts val="0"/>
              </a:spcBef>
              <a:buSzPts val="1800"/>
              <a:buChar char="●"/>
            </a:pPr>
            <a:r>
              <a:rPr lang="en"/>
              <a:t>The Writing Revolution / toolbox of options / choices based on structure</a:t>
            </a:r>
          </a:p>
        </p:txBody>
      </p:sp>
      <p:cxnSp>
        <p:nvCxnSpPr>
          <p:cNvPr id="106" name="Shape 106"/>
          <p:cNvCxnSpPr/>
          <p:nvPr/>
        </p:nvCxnSpPr>
        <p:spPr>
          <a:xfrm>
            <a:off x="2251575" y="1714650"/>
            <a:ext cx="0" cy="180000"/>
          </a:xfrm>
          <a:prstGeom prst="straightConnector1">
            <a:avLst/>
          </a:prstGeom>
          <a:noFill/>
          <a:ln w="9525" cap="flat" cmpd="sng">
            <a:solidFill>
              <a:schemeClr val="dk2"/>
            </a:solidFill>
            <a:prstDash val="solid"/>
            <a:round/>
            <a:headEnd type="none" w="lg" len="lg"/>
            <a:tailEnd type="none" w="lg" len="lg"/>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Fragments</a:t>
            </a:r>
          </a:p>
        </p:txBody>
      </p:sp>
      <p:sp>
        <p:nvSpPr>
          <p:cNvPr id="112" name="Shape 112"/>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Fragments</a:t>
            </a:r>
          </a:p>
        </p:txBody>
      </p:sp>
      <p:sp>
        <p:nvSpPr>
          <p:cNvPr id="118" name="Shape 118"/>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fragment = group of words / not a complete sentence</a:t>
            </a:r>
          </a:p>
          <a:p>
            <a:pPr marL="457200" lvl="0" indent="-342900" rtl="0">
              <a:spcBef>
                <a:spcPts val="0"/>
              </a:spcBef>
              <a:buSzPts val="1800"/>
              <a:buChar char="●"/>
            </a:pPr>
            <a:r>
              <a:rPr lang="en"/>
              <a:t>Can lack subject + verb + both + or dep. clause not attached to ind. clause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Fragment Examples</a:t>
            </a:r>
          </a:p>
        </p:txBody>
      </p:sp>
      <p:sp>
        <p:nvSpPr>
          <p:cNvPr id="124" name="Shape 124"/>
          <p:cNvSpPr txBox="1">
            <a:spLocks noGrp="1"/>
          </p:cNvSpPr>
          <p:nvPr>
            <p:ph type="body" idx="1"/>
          </p:nvPr>
        </p:nvSpPr>
        <p:spPr>
          <a:xfrm>
            <a:off x="391750" y="1266325"/>
            <a:ext cx="3851100" cy="1699200"/>
          </a:xfrm>
          <a:prstGeom prst="rect">
            <a:avLst/>
          </a:prstGeom>
        </p:spPr>
        <p:txBody>
          <a:bodyPr wrap="square" lIns="91425" tIns="91425" rIns="91425" bIns="91425" anchor="t" anchorCtr="0">
            <a:noAutofit/>
          </a:bodyPr>
          <a:lstStyle/>
          <a:p>
            <a:pPr marL="0" lvl="0" indent="0">
              <a:spcBef>
                <a:spcPts val="0"/>
              </a:spcBef>
              <a:buNone/>
            </a:pPr>
            <a:r>
              <a:rPr lang="en" b="1" u="sng"/>
              <a:t>Subjects</a:t>
            </a:r>
          </a:p>
          <a:p>
            <a:pPr marL="457200" lvl="0" indent="-342900" rtl="0">
              <a:spcBef>
                <a:spcPts val="0"/>
              </a:spcBef>
              <a:spcAft>
                <a:spcPts val="0"/>
              </a:spcAft>
              <a:buSzPts val="1800"/>
              <a:buChar char="●"/>
            </a:pPr>
            <a:r>
              <a:rPr lang="en"/>
              <a:t>the Younger family</a:t>
            </a:r>
          </a:p>
          <a:p>
            <a:pPr marL="457200" lvl="0" indent="-342900" rtl="0">
              <a:spcBef>
                <a:spcPts val="0"/>
              </a:spcBef>
              <a:spcAft>
                <a:spcPts val="0"/>
              </a:spcAft>
              <a:buSzPts val="1800"/>
              <a:buChar char="●"/>
            </a:pPr>
            <a:r>
              <a:rPr lang="en"/>
              <a:t>Massachusetts Bay Colony</a:t>
            </a:r>
          </a:p>
          <a:p>
            <a:pPr marL="457200" lvl="0" indent="-342900">
              <a:spcBef>
                <a:spcPts val="0"/>
              </a:spcBef>
              <a:buSzPts val="1800"/>
              <a:buChar char="●"/>
            </a:pPr>
            <a:r>
              <a:rPr lang="en"/>
              <a:t>a group of cells</a:t>
            </a:r>
          </a:p>
        </p:txBody>
      </p:sp>
      <p:sp>
        <p:nvSpPr>
          <p:cNvPr id="125" name="Shape 125"/>
          <p:cNvSpPr txBox="1">
            <a:spLocks noGrp="1"/>
          </p:cNvSpPr>
          <p:nvPr>
            <p:ph type="body" idx="1"/>
          </p:nvPr>
        </p:nvSpPr>
        <p:spPr>
          <a:xfrm>
            <a:off x="4981200" y="1408700"/>
            <a:ext cx="3851100" cy="1699200"/>
          </a:xfrm>
          <a:prstGeom prst="rect">
            <a:avLst/>
          </a:prstGeom>
        </p:spPr>
        <p:txBody>
          <a:bodyPr wrap="square" lIns="91425" tIns="91425" rIns="91425" bIns="91425" anchor="t" anchorCtr="0">
            <a:noAutofit/>
          </a:bodyPr>
          <a:lstStyle/>
          <a:p>
            <a:pPr marL="0" lvl="0" indent="0" rtl="0">
              <a:spcBef>
                <a:spcPts val="0"/>
              </a:spcBef>
              <a:buNone/>
            </a:pPr>
            <a:r>
              <a:rPr lang="en" b="1" u="sng"/>
              <a:t>Predicates</a:t>
            </a:r>
          </a:p>
          <a:p>
            <a:pPr marL="457200" lvl="0" indent="-342900" rtl="0">
              <a:spcBef>
                <a:spcPts val="0"/>
              </a:spcBef>
              <a:spcAft>
                <a:spcPts val="0"/>
              </a:spcAft>
              <a:buSzPts val="1800"/>
              <a:buChar char="●"/>
            </a:pPr>
            <a:r>
              <a:rPr lang="en"/>
              <a:t>receives a check</a:t>
            </a:r>
          </a:p>
          <a:p>
            <a:pPr marL="457200" lvl="0" indent="-342900" rtl="0">
              <a:spcBef>
                <a:spcPts val="0"/>
              </a:spcBef>
              <a:spcAft>
                <a:spcPts val="0"/>
              </a:spcAft>
              <a:buSzPts val="1800"/>
              <a:buChar char="●"/>
            </a:pPr>
            <a:r>
              <a:rPr lang="en"/>
              <a:t>founded Providence</a:t>
            </a:r>
          </a:p>
          <a:p>
            <a:pPr marL="457200" lvl="0" indent="-342900" rtl="0">
              <a:spcBef>
                <a:spcPts val="0"/>
              </a:spcBef>
              <a:buSzPts val="1800"/>
              <a:buChar char="●"/>
            </a:pPr>
            <a:r>
              <a:rPr lang="en"/>
              <a:t>shuts the lid</a:t>
            </a:r>
          </a:p>
        </p:txBody>
      </p:sp>
      <p:sp>
        <p:nvSpPr>
          <p:cNvPr id="126" name="Shape 126"/>
          <p:cNvSpPr txBox="1">
            <a:spLocks noGrp="1"/>
          </p:cNvSpPr>
          <p:nvPr>
            <p:ph type="body" idx="1"/>
          </p:nvPr>
        </p:nvSpPr>
        <p:spPr>
          <a:xfrm>
            <a:off x="391750" y="2965525"/>
            <a:ext cx="3851100" cy="1841100"/>
          </a:xfrm>
          <a:prstGeom prst="rect">
            <a:avLst/>
          </a:prstGeom>
        </p:spPr>
        <p:txBody>
          <a:bodyPr wrap="square" lIns="91425" tIns="91425" rIns="91425" bIns="91425" anchor="t" anchorCtr="0">
            <a:noAutofit/>
          </a:bodyPr>
          <a:lstStyle/>
          <a:p>
            <a:pPr marL="0" lvl="0" indent="0" rtl="0">
              <a:spcBef>
                <a:spcPts val="0"/>
              </a:spcBef>
              <a:buNone/>
            </a:pPr>
            <a:r>
              <a:rPr lang="en" b="1" u="sng"/>
              <a:t>Prepositional Phrases</a:t>
            </a:r>
          </a:p>
          <a:p>
            <a:pPr marL="457200" lvl="0" indent="-342900" rtl="0">
              <a:spcBef>
                <a:spcPts val="0"/>
              </a:spcBef>
              <a:spcAft>
                <a:spcPts val="0"/>
              </a:spcAft>
              <a:buSzPts val="1800"/>
              <a:buChar char="●"/>
            </a:pPr>
            <a:r>
              <a:rPr lang="en"/>
              <a:t>on the ship</a:t>
            </a:r>
          </a:p>
          <a:p>
            <a:pPr marL="457200" lvl="0" indent="-342900" rtl="0">
              <a:spcBef>
                <a:spcPts val="0"/>
              </a:spcBef>
              <a:spcAft>
                <a:spcPts val="0"/>
              </a:spcAft>
              <a:buSzPts val="1800"/>
              <a:buChar char="●"/>
            </a:pPr>
            <a:r>
              <a:rPr lang="en"/>
              <a:t>between the Quakers and Indians</a:t>
            </a:r>
          </a:p>
          <a:p>
            <a:pPr marL="457200" lvl="0" indent="-342900" rtl="0">
              <a:spcBef>
                <a:spcPts val="0"/>
              </a:spcBef>
              <a:buSzPts val="1800"/>
              <a:buChar char="●"/>
            </a:pPr>
            <a:r>
              <a:rPr lang="en"/>
              <a:t>during the 1600s</a:t>
            </a:r>
          </a:p>
        </p:txBody>
      </p:sp>
      <p:sp>
        <p:nvSpPr>
          <p:cNvPr id="127" name="Shape 127"/>
          <p:cNvSpPr txBox="1">
            <a:spLocks noGrp="1"/>
          </p:cNvSpPr>
          <p:nvPr>
            <p:ph type="body" idx="1"/>
          </p:nvPr>
        </p:nvSpPr>
        <p:spPr>
          <a:xfrm>
            <a:off x="4981200" y="2965525"/>
            <a:ext cx="3851100" cy="1841100"/>
          </a:xfrm>
          <a:prstGeom prst="rect">
            <a:avLst/>
          </a:prstGeom>
        </p:spPr>
        <p:txBody>
          <a:bodyPr wrap="square" lIns="91425" tIns="91425" rIns="91425" bIns="91425" anchor="t" anchorCtr="0">
            <a:noAutofit/>
          </a:bodyPr>
          <a:lstStyle/>
          <a:p>
            <a:pPr marL="0" lvl="0" indent="0" rtl="0">
              <a:spcBef>
                <a:spcPts val="0"/>
              </a:spcBef>
              <a:buNone/>
            </a:pPr>
            <a:r>
              <a:rPr lang="en" b="1" u="sng"/>
              <a:t>Dependent Clauses</a:t>
            </a:r>
          </a:p>
          <a:p>
            <a:pPr marL="457200" lvl="0" indent="-342900" rtl="0">
              <a:spcBef>
                <a:spcPts val="0"/>
              </a:spcBef>
              <a:spcAft>
                <a:spcPts val="0"/>
              </a:spcAft>
              <a:buSzPts val="1800"/>
              <a:buChar char="●"/>
            </a:pPr>
            <a:r>
              <a:rPr lang="en"/>
              <a:t>although the article is persuasive</a:t>
            </a:r>
          </a:p>
          <a:p>
            <a:pPr marL="457200" lvl="0" indent="-342900" rtl="0">
              <a:spcBef>
                <a:spcPts val="0"/>
              </a:spcBef>
              <a:spcAft>
                <a:spcPts val="0"/>
              </a:spcAft>
              <a:buSzPts val="1800"/>
              <a:buChar char="●"/>
            </a:pPr>
            <a:r>
              <a:rPr lang="en"/>
              <a:t>if the treaty is signed</a:t>
            </a:r>
          </a:p>
          <a:p>
            <a:pPr marL="457200" lvl="0" indent="-342900" rtl="0">
              <a:spcBef>
                <a:spcPts val="0"/>
              </a:spcBef>
              <a:buSzPts val="1800"/>
              <a:buChar char="●"/>
            </a:pPr>
            <a:r>
              <a:rPr lang="en"/>
              <a:t>after the study was published</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1403</Words>
  <Application>Microsoft Office PowerPoint</Application>
  <PresentationFormat>On-screen Show (16:9)</PresentationFormat>
  <Paragraphs>255</Paragraphs>
  <Slides>49</Slides>
  <Notes>49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Times New Roman</vt:lpstr>
      <vt:lpstr>Arial</vt:lpstr>
      <vt:lpstr>PT Sans Narrow</vt:lpstr>
      <vt:lpstr>Open Sans</vt:lpstr>
      <vt:lpstr>Tropic</vt:lpstr>
      <vt:lpstr>The Writing Revolution</vt:lpstr>
      <vt:lpstr>Note-Taking</vt:lpstr>
      <vt:lpstr>Why learn note-taking?</vt:lpstr>
      <vt:lpstr>Symbols</vt:lpstr>
      <vt:lpstr>Examples</vt:lpstr>
      <vt:lpstr>Why learn how to write?</vt:lpstr>
      <vt:lpstr>Fragments</vt:lpstr>
      <vt:lpstr>Fragments</vt:lpstr>
      <vt:lpstr>Fragment Examples</vt:lpstr>
      <vt:lpstr>Fragment Activities</vt:lpstr>
      <vt:lpstr>Identify + Repair Fragments</vt:lpstr>
      <vt:lpstr>The key to success?</vt:lpstr>
      <vt:lpstr>PowerPoint Presentation</vt:lpstr>
      <vt:lpstr>Identify + Repair Fragments in a Paragraph </vt:lpstr>
      <vt:lpstr>Scrambled Sentences</vt:lpstr>
      <vt:lpstr>Scrambled Sentence Activity</vt:lpstr>
      <vt:lpstr>Sentence Types</vt:lpstr>
      <vt:lpstr>Sentence Type Activities</vt:lpstr>
      <vt:lpstr>Sentence Types</vt:lpstr>
      <vt:lpstr>Activity: Identify Sentence Types</vt:lpstr>
      <vt:lpstr>Activity: Generate Sentence Types</vt:lpstr>
      <vt:lpstr>Developing Questions</vt:lpstr>
      <vt:lpstr>Why it’s important</vt:lpstr>
      <vt:lpstr>What you’ll do</vt:lpstr>
      <vt:lpstr>Bad Examples</vt:lpstr>
      <vt:lpstr>Good Examples</vt:lpstr>
      <vt:lpstr>Good Example:  </vt:lpstr>
      <vt:lpstr>Because, But, So</vt:lpstr>
      <vt:lpstr>What’s a Conjunction?</vt:lpstr>
      <vt:lpstr>Why we should care about conjunctions!</vt:lpstr>
      <vt:lpstr>Conjunction Focus</vt:lpstr>
      <vt:lpstr>Tips!</vt:lpstr>
      <vt:lpstr>Let’s try it!-answer on your worksheet</vt:lpstr>
      <vt:lpstr>Let’s try it!-answer on your worksheet</vt:lpstr>
      <vt:lpstr>Subordinating Conjunctions</vt:lpstr>
      <vt:lpstr>Um….what?</vt:lpstr>
      <vt:lpstr>Talking Structure vs. Written Structure</vt:lpstr>
      <vt:lpstr>Subordinating Conjunctions</vt:lpstr>
      <vt:lpstr>Practice</vt:lpstr>
      <vt:lpstr>Practice</vt:lpstr>
      <vt:lpstr>Practice</vt:lpstr>
      <vt:lpstr>Practice</vt:lpstr>
      <vt:lpstr>Appositives</vt:lpstr>
      <vt:lpstr>Appositives</vt:lpstr>
      <vt:lpstr>Why learn about them?</vt:lpstr>
      <vt:lpstr>Appositive Practice</vt:lpstr>
      <vt:lpstr>Appositive Practice</vt:lpstr>
      <vt:lpstr>Fill in the Appositive</vt:lpstr>
      <vt:lpstr>Brainstorm Appostivies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Revolution</dc:title>
  <dc:creator>Chris Floyd</dc:creator>
  <cp:lastModifiedBy>Chris Floyd</cp:lastModifiedBy>
  <cp:revision>1</cp:revision>
  <dcterms:modified xsi:type="dcterms:W3CDTF">2017-12-04T16:56:47Z</dcterms:modified>
</cp:coreProperties>
</file>