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8"/>
  </p:notesMasterIdLst>
  <p:sldIdLst>
    <p:sldId id="256" r:id="rId3"/>
    <p:sldId id="263" r:id="rId4"/>
    <p:sldId id="276" r:id="rId5"/>
    <p:sldId id="264" r:id="rId6"/>
    <p:sldId id="265" r:id="rId7"/>
    <p:sldId id="266" r:id="rId8"/>
    <p:sldId id="267" r:id="rId9"/>
    <p:sldId id="268" r:id="rId10"/>
    <p:sldId id="269" r:id="rId11"/>
    <p:sldId id="270" r:id="rId12"/>
    <p:sldId id="271" r:id="rId13"/>
    <p:sldId id="272" r:id="rId14"/>
    <p:sldId id="273" r:id="rId15"/>
    <p:sldId id="274" r:id="rId16"/>
    <p:sldId id="275" r:id="rId17"/>
  </p:sldIdLst>
  <p:sldSz cx="9144000" cy="5143500" type="screen16x9"/>
  <p:notesSz cx="6858000" cy="9144000"/>
  <p:embeddedFontLst>
    <p:embeddedFont>
      <p:font typeface="Raleway" panose="020B0604020202020204" charset="0"/>
      <p:regular r:id="rId19"/>
      <p:bold r:id="rId20"/>
      <p:italic r:id="rId21"/>
      <p:boldItalic r:id="rId22"/>
    </p:embeddedFont>
    <p:embeddedFont>
      <p:font typeface="Open Sans" panose="020B0604020202020204" charset="0"/>
      <p:regular r:id="rId23"/>
      <p:bold r:id="rId24"/>
      <p:italic r:id="rId25"/>
      <p:boldItalic r:id="rId26"/>
    </p:embeddedFont>
    <p:embeddedFont>
      <p:font typeface="Source Sans Pro" panose="020B0604020202020204" charset="0"/>
      <p:regular r:id="rId27"/>
      <p:bold r:id="rId28"/>
      <p:italic r:id="rId29"/>
      <p:boldItalic r:id="rId30"/>
    </p:embeddedFont>
    <p:embeddedFont>
      <p:font typeface="PT Sans Narrow" panose="020B0604020202020204" charset="0"/>
      <p:regular r:id="rId31"/>
      <p:bold r:id="rId3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6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26"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font" Target="fonts/font3.fntdata"/><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7.fntdata"/><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font" Target="fonts/font2.fntdata"/><Relationship Id="rId29"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6.fntdata"/><Relationship Id="rId32" Type="http://schemas.openxmlformats.org/officeDocument/2006/relationships/font" Target="fonts/font14.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5.fntdata"/><Relationship Id="rId28" Type="http://schemas.openxmlformats.org/officeDocument/2006/relationships/font" Target="fonts/font10.fntdata"/><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1.fntdata"/><Relationship Id="rId31" Type="http://schemas.openxmlformats.org/officeDocument/2006/relationships/font" Target="fonts/font13.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 Id="rId27" Type="http://schemas.openxmlformats.org/officeDocument/2006/relationships/font" Target="fonts/font9.fntdata"/><Relationship Id="rId30" Type="http://schemas.openxmlformats.org/officeDocument/2006/relationships/font" Target="fonts/font12.fntdata"/><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9569672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65762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6" name="Shape 21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05641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2" name="Shape 22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847629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04403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192645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6" name="Shape 2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31371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8193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5" name="Shape 16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97355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Shape 1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1" name="Shape 17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Begin at sentence level. Create specific sentences you put on the board as you teach the symbols.</a:t>
            </a:r>
          </a:p>
        </p:txBody>
      </p:sp>
    </p:spTree>
    <p:extLst>
      <p:ext uri="{BB962C8B-B14F-4D97-AF65-F5344CB8AC3E}">
        <p14:creationId xmlns:p14="http://schemas.microsoft.com/office/powerpoint/2010/main" val="171303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NYC=exciting</a:t>
            </a:r>
          </a:p>
          <a:p>
            <a:pPr lvl="0" rtl="0">
              <a:spcBef>
                <a:spcPts val="0"/>
              </a:spcBef>
              <a:buNone/>
            </a:pPr>
            <a:r>
              <a:rPr lang="en"/>
              <a:t>1886/Statue of Lib/opened/NY Harbor</a:t>
            </a:r>
          </a:p>
          <a:p>
            <a:pPr lvl="0" rtl="0">
              <a:spcBef>
                <a:spcPts val="0"/>
              </a:spcBef>
              <a:buNone/>
            </a:pPr>
            <a:r>
              <a:rPr lang="en"/>
              <a:t>NYC Museums + Sites + Broadway -&gt; Millions of tourists/year</a:t>
            </a:r>
          </a:p>
        </p:txBody>
      </p:sp>
    </p:spTree>
    <p:extLst>
      <p:ext uri="{BB962C8B-B14F-4D97-AF65-F5344CB8AC3E}">
        <p14:creationId xmlns:p14="http://schemas.microsoft.com/office/powerpoint/2010/main" val="1764454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Artifacts=man-made objects</a:t>
            </a:r>
          </a:p>
          <a:p>
            <a:pPr lvl="0" rtl="0">
              <a:spcBef>
                <a:spcPts val="0"/>
              </a:spcBef>
              <a:buNone/>
            </a:pPr>
            <a:r>
              <a:rPr lang="en"/>
              <a:t>weapons+pottery+bowls+tools=artifacts</a:t>
            </a:r>
          </a:p>
          <a:p>
            <a:pPr lvl="0" rtl="0">
              <a:spcBef>
                <a:spcPts val="0"/>
              </a:spcBef>
              <a:buNone/>
            </a:pPr>
            <a:r>
              <a:rPr lang="en"/>
              <a:t>Artifacts -&gt; clues/ancient civs</a:t>
            </a:r>
          </a:p>
        </p:txBody>
      </p:sp>
    </p:spTree>
    <p:extLst>
      <p:ext uri="{BB962C8B-B14F-4D97-AF65-F5344CB8AC3E}">
        <p14:creationId xmlns:p14="http://schemas.microsoft.com/office/powerpoint/2010/main" val="8566927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97838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8" name="Shape 19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6932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
              <a:t>A physical map shows the location of mountains and deserts.</a:t>
            </a:r>
          </a:p>
          <a:p>
            <a:pPr lvl="0" rtl="0">
              <a:spcBef>
                <a:spcPts val="0"/>
              </a:spcBef>
              <a:buNone/>
            </a:pPr>
            <a:r>
              <a:rPr lang="en"/>
              <a:t>A political map features boundaries, capitals, and cities.</a:t>
            </a:r>
          </a:p>
          <a:p>
            <a:pPr lvl="0" rtl="0">
              <a:spcBef>
                <a:spcPts val="0"/>
              </a:spcBef>
              <a:buNone/>
            </a:pPr>
            <a:r>
              <a:rPr lang="en"/>
              <a:t>Trade resulted in the spread of ideas and goods.</a:t>
            </a:r>
          </a:p>
        </p:txBody>
      </p:sp>
    </p:spTree>
    <p:extLst>
      <p:ext uri="{BB962C8B-B14F-4D97-AF65-F5344CB8AC3E}">
        <p14:creationId xmlns:p14="http://schemas.microsoft.com/office/powerpoint/2010/main" val="3139878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485875" y="264475"/>
            <a:ext cx="8183700" cy="1473600"/>
          </a:xfrm>
          <a:prstGeom prst="rect">
            <a:avLst/>
          </a:prstGeom>
        </p:spPr>
        <p:txBody>
          <a:bodyPr lIns="91425" tIns="91425" rIns="91425" bIns="91425" anchor="b"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2" name="Shape 12"/>
          <p:cNvSpPr txBox="1">
            <a:spLocks noGrp="1"/>
          </p:cNvSpPr>
          <p:nvPr>
            <p:ph type="subTitle" idx="1"/>
          </p:nvPr>
        </p:nvSpPr>
        <p:spPr>
          <a:xfrm>
            <a:off x="485875" y="1738075"/>
            <a:ext cx="8183700" cy="861000"/>
          </a:xfrm>
          <a:prstGeom prst="rect">
            <a:avLst/>
          </a:prstGeom>
        </p:spPr>
        <p:txBody>
          <a:bodyPr lIns="91425" tIns="91425" rIns="91425" bIns="91425" anchor="t" anchorCtr="0"/>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a:endParaRPr/>
          </a:p>
        </p:txBody>
      </p:sp>
      <p:sp>
        <p:nvSpPr>
          <p:cNvPr id="13" name="Shape 1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49" name="Shape 49"/>
          <p:cNvSpPr txBox="1">
            <a:spLocks noGrp="1"/>
          </p:cNvSpPr>
          <p:nvPr>
            <p:ph type="title"/>
          </p:nvPr>
        </p:nvSpPr>
        <p:spPr>
          <a:xfrm>
            <a:off x="311700" y="743000"/>
            <a:ext cx="8520600" cy="2006400"/>
          </a:xfrm>
          <a:prstGeom prst="rect">
            <a:avLst/>
          </a:prstGeom>
        </p:spPr>
        <p:txBody>
          <a:bodyPr lIns="91425" tIns="91425" rIns="91425" bIns="91425" anchor="b" anchorCtr="0"/>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a:endParaRPr/>
          </a:p>
        </p:txBody>
      </p:sp>
      <p:sp>
        <p:nvSpPr>
          <p:cNvPr id="50" name="Shape 50"/>
          <p:cNvSpPr txBox="1">
            <a:spLocks noGrp="1"/>
          </p:cNvSpPr>
          <p:nvPr>
            <p:ph type="body" idx="1"/>
          </p:nvPr>
        </p:nvSpPr>
        <p:spPr>
          <a:xfrm>
            <a:off x="311700" y="2845181"/>
            <a:ext cx="8520600" cy="1300800"/>
          </a:xfrm>
          <a:prstGeom prst="rect">
            <a:avLst/>
          </a:prstGeom>
        </p:spPr>
        <p:txBody>
          <a:bodyPr lIns="91425" tIns="91425" rIns="91425" bIns="91425" anchor="t" anchorCtr="0"/>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8"/>
        <p:cNvGrpSpPr/>
        <p:nvPr/>
      </p:nvGrpSpPr>
      <p:grpSpPr>
        <a:xfrm>
          <a:off x="0" y="0"/>
          <a:ext cx="0" cy="0"/>
          <a:chOff x="0" y="0"/>
          <a:chExt cx="0" cy="0"/>
        </a:xfrm>
      </p:grpSpPr>
      <p:cxnSp>
        <p:nvCxnSpPr>
          <p:cNvPr id="59" name="Shape 59"/>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60" name="Shape 60"/>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61" name="Shape 61"/>
          <p:cNvGrpSpPr/>
          <p:nvPr/>
        </p:nvGrpSpPr>
        <p:grpSpPr>
          <a:xfrm>
            <a:off x="1004144" y="1022025"/>
            <a:ext cx="7136667" cy="152400"/>
            <a:chOff x="1346428" y="1011300"/>
            <a:chExt cx="6452100" cy="152400"/>
          </a:xfrm>
        </p:grpSpPr>
        <p:cxnSp>
          <p:nvCxnSpPr>
            <p:cNvPr id="62" name="Shape 62"/>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63" name="Shape 63"/>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64" name="Shape 64"/>
          <p:cNvGrpSpPr/>
          <p:nvPr/>
        </p:nvGrpSpPr>
        <p:grpSpPr>
          <a:xfrm>
            <a:off x="1004151" y="3969100"/>
            <a:ext cx="7136667" cy="152400"/>
            <a:chOff x="1346435" y="3969087"/>
            <a:chExt cx="6452100" cy="152400"/>
          </a:xfrm>
        </p:grpSpPr>
        <p:cxnSp>
          <p:nvCxnSpPr>
            <p:cNvPr id="65" name="Shape 65"/>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66" name="Shape 66"/>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67" name="Shape 67"/>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rtl="0">
              <a:spcBef>
                <a:spcPts val="0"/>
              </a:spcBef>
              <a:buSzPct val="100000"/>
              <a:defRPr sz="5400"/>
            </a:lvl1pPr>
            <a:lvl2pPr lvl="1" algn="ctr" rtl="0">
              <a:spcBef>
                <a:spcPts val="0"/>
              </a:spcBef>
              <a:buSzPct val="100000"/>
              <a:defRPr sz="5400"/>
            </a:lvl2pPr>
            <a:lvl3pPr lvl="2" algn="ctr" rtl="0">
              <a:spcBef>
                <a:spcPts val="0"/>
              </a:spcBef>
              <a:buSzPct val="100000"/>
              <a:defRPr sz="5400"/>
            </a:lvl3pPr>
            <a:lvl4pPr lvl="3" algn="ctr" rtl="0">
              <a:spcBef>
                <a:spcPts val="0"/>
              </a:spcBef>
              <a:buSzPct val="100000"/>
              <a:defRPr sz="5400"/>
            </a:lvl4pPr>
            <a:lvl5pPr lvl="4" algn="ctr" rtl="0">
              <a:spcBef>
                <a:spcPts val="0"/>
              </a:spcBef>
              <a:buSzPct val="100000"/>
              <a:defRPr sz="5400"/>
            </a:lvl5pPr>
            <a:lvl6pPr lvl="5" algn="ctr" rtl="0">
              <a:spcBef>
                <a:spcPts val="0"/>
              </a:spcBef>
              <a:buSzPct val="100000"/>
              <a:defRPr sz="5400"/>
            </a:lvl6pPr>
            <a:lvl7pPr lvl="6" algn="ctr" rtl="0">
              <a:spcBef>
                <a:spcPts val="0"/>
              </a:spcBef>
              <a:buSzPct val="100000"/>
              <a:defRPr sz="5400"/>
            </a:lvl7pPr>
            <a:lvl8pPr lvl="7" algn="ctr" rtl="0">
              <a:spcBef>
                <a:spcPts val="0"/>
              </a:spcBef>
              <a:buSzPct val="100000"/>
              <a:defRPr sz="5400"/>
            </a:lvl8pPr>
            <a:lvl9pPr lvl="8" algn="ctr" rtl="0">
              <a:spcBef>
                <a:spcPts val="0"/>
              </a:spcBef>
              <a:buSzPct val="100000"/>
              <a:defRPr sz="5400"/>
            </a:lvl9pPr>
          </a:lstStyle>
          <a:p>
            <a:endParaRPr/>
          </a:p>
        </p:txBody>
      </p:sp>
      <p:sp>
        <p:nvSpPr>
          <p:cNvPr id="68" name="Shape 68"/>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400"/>
            </a:lvl1pPr>
            <a:lvl2pPr lvl="1" algn="ctr" rtl="0">
              <a:lnSpc>
                <a:spcPct val="100000"/>
              </a:lnSpc>
              <a:spcBef>
                <a:spcPts val="0"/>
              </a:spcBef>
              <a:spcAft>
                <a:spcPts val="0"/>
              </a:spcAft>
              <a:buSzPct val="100000"/>
              <a:buNone/>
              <a:defRPr sz="2400"/>
            </a:lvl2pPr>
            <a:lvl3pPr lvl="2" algn="ctr" rtl="0">
              <a:lnSpc>
                <a:spcPct val="100000"/>
              </a:lnSpc>
              <a:spcBef>
                <a:spcPts val="0"/>
              </a:spcBef>
              <a:spcAft>
                <a:spcPts val="0"/>
              </a:spcAft>
              <a:buSzPct val="100000"/>
              <a:buNone/>
              <a:defRPr sz="2400"/>
            </a:lvl3pPr>
            <a:lvl4pPr lvl="3" algn="ctr" rtl="0">
              <a:lnSpc>
                <a:spcPct val="100000"/>
              </a:lnSpc>
              <a:spcBef>
                <a:spcPts val="0"/>
              </a:spcBef>
              <a:spcAft>
                <a:spcPts val="0"/>
              </a:spcAft>
              <a:buSzPct val="100000"/>
              <a:buNone/>
              <a:defRPr sz="2400"/>
            </a:lvl4pPr>
            <a:lvl5pPr lvl="4" algn="ctr" rtl="0">
              <a:lnSpc>
                <a:spcPct val="100000"/>
              </a:lnSpc>
              <a:spcBef>
                <a:spcPts val="0"/>
              </a:spcBef>
              <a:spcAft>
                <a:spcPts val="0"/>
              </a:spcAft>
              <a:buSzPct val="100000"/>
              <a:buNone/>
              <a:defRPr sz="2400"/>
            </a:lvl5pPr>
            <a:lvl6pPr lvl="5" algn="ctr" rtl="0">
              <a:lnSpc>
                <a:spcPct val="100000"/>
              </a:lnSpc>
              <a:spcBef>
                <a:spcPts val="0"/>
              </a:spcBef>
              <a:spcAft>
                <a:spcPts val="0"/>
              </a:spcAft>
              <a:buSzPct val="100000"/>
              <a:buNone/>
              <a:defRPr sz="2400"/>
            </a:lvl6pPr>
            <a:lvl7pPr lvl="6" algn="ctr" rtl="0">
              <a:lnSpc>
                <a:spcPct val="100000"/>
              </a:lnSpc>
              <a:spcBef>
                <a:spcPts val="0"/>
              </a:spcBef>
              <a:spcAft>
                <a:spcPts val="0"/>
              </a:spcAft>
              <a:buSzPct val="100000"/>
              <a:buNone/>
              <a:defRPr sz="2400"/>
            </a:lvl7pPr>
            <a:lvl8pPr lvl="7" algn="ctr" rtl="0">
              <a:lnSpc>
                <a:spcPct val="100000"/>
              </a:lnSpc>
              <a:spcBef>
                <a:spcPts val="0"/>
              </a:spcBef>
              <a:spcAft>
                <a:spcPts val="0"/>
              </a:spcAft>
              <a:buSzPct val="100000"/>
              <a:buNone/>
              <a:defRPr sz="2400"/>
            </a:lvl8pPr>
            <a:lvl9pPr lvl="8" algn="ctr" rtl="0">
              <a:lnSpc>
                <a:spcPct val="100000"/>
              </a:lnSpc>
              <a:spcBef>
                <a:spcPts val="0"/>
              </a:spcBef>
              <a:spcAft>
                <a:spcPts val="0"/>
              </a:spcAft>
              <a:buSzPct val="100000"/>
              <a:buNone/>
              <a:defRPr sz="2400"/>
            </a:lvl9pPr>
          </a:lstStyle>
          <a:p>
            <a:endParaRPr/>
          </a:p>
        </p:txBody>
      </p:sp>
      <p:sp>
        <p:nvSpPr>
          <p:cNvPr id="69" name="Shape 6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70"/>
        <p:cNvGrpSpPr/>
        <p:nvPr/>
      </p:nvGrpSpPr>
      <p:grpSpPr>
        <a:xfrm>
          <a:off x="0" y="0"/>
          <a:ext cx="0" cy="0"/>
          <a:chOff x="0" y="0"/>
          <a:chExt cx="0" cy="0"/>
        </a:xfrm>
      </p:grpSpPr>
      <p:sp>
        <p:nvSpPr>
          <p:cNvPr id="71" name="Shape 71"/>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72" name="Shape 72"/>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73" name="Shape 7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74"/>
        <p:cNvGrpSpPr/>
        <p:nvPr/>
      </p:nvGrpSpPr>
      <p:grpSpPr>
        <a:xfrm>
          <a:off x="0" y="0"/>
          <a:ext cx="0" cy="0"/>
          <a:chOff x="0" y="0"/>
          <a:chExt cx="0" cy="0"/>
        </a:xfrm>
      </p:grpSpPr>
      <p:sp>
        <p:nvSpPr>
          <p:cNvPr id="75" name="Shape 75"/>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76" name="Shape 7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7" name="Shape 77"/>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8" name="Shape 7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1" name="Shape 81"/>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2" name="Shape 82"/>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3" name="Shape 8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86" name="Shape 8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89" name="Shape 89"/>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90" name="Shape 9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rtl="0">
              <a:spcBef>
                <a:spcPts val="0"/>
              </a:spcBef>
              <a:buClr>
                <a:schemeClr val="dk2"/>
              </a:buClr>
              <a:buSzPct val="100000"/>
              <a:defRPr sz="5400" b="0">
                <a:solidFill>
                  <a:schemeClr val="dk2"/>
                </a:solidFill>
              </a:defRPr>
            </a:lvl1pPr>
            <a:lvl2pPr lvl="1" rtl="0">
              <a:spcBef>
                <a:spcPts val="0"/>
              </a:spcBef>
              <a:buClr>
                <a:schemeClr val="dk2"/>
              </a:buClr>
              <a:buSzPct val="100000"/>
              <a:defRPr sz="5400" b="0">
                <a:solidFill>
                  <a:schemeClr val="dk2"/>
                </a:solidFill>
              </a:defRPr>
            </a:lvl2pPr>
            <a:lvl3pPr lvl="2" rtl="0">
              <a:spcBef>
                <a:spcPts val="0"/>
              </a:spcBef>
              <a:buClr>
                <a:schemeClr val="dk2"/>
              </a:buClr>
              <a:buSzPct val="100000"/>
              <a:defRPr sz="5400" b="0">
                <a:solidFill>
                  <a:schemeClr val="dk2"/>
                </a:solidFill>
              </a:defRPr>
            </a:lvl3pPr>
            <a:lvl4pPr lvl="3" rtl="0">
              <a:spcBef>
                <a:spcPts val="0"/>
              </a:spcBef>
              <a:buClr>
                <a:schemeClr val="dk2"/>
              </a:buClr>
              <a:buSzPct val="100000"/>
              <a:defRPr sz="5400" b="0">
                <a:solidFill>
                  <a:schemeClr val="dk2"/>
                </a:solidFill>
              </a:defRPr>
            </a:lvl4pPr>
            <a:lvl5pPr lvl="4" rtl="0">
              <a:spcBef>
                <a:spcPts val="0"/>
              </a:spcBef>
              <a:buClr>
                <a:schemeClr val="dk2"/>
              </a:buClr>
              <a:buSzPct val="100000"/>
              <a:defRPr sz="5400" b="0">
                <a:solidFill>
                  <a:schemeClr val="dk2"/>
                </a:solidFill>
              </a:defRPr>
            </a:lvl5pPr>
            <a:lvl6pPr lvl="5" rtl="0">
              <a:spcBef>
                <a:spcPts val="0"/>
              </a:spcBef>
              <a:buClr>
                <a:schemeClr val="dk2"/>
              </a:buClr>
              <a:buSzPct val="100000"/>
              <a:defRPr sz="5400" b="0">
                <a:solidFill>
                  <a:schemeClr val="dk2"/>
                </a:solidFill>
              </a:defRPr>
            </a:lvl6pPr>
            <a:lvl7pPr lvl="6" rtl="0">
              <a:spcBef>
                <a:spcPts val="0"/>
              </a:spcBef>
              <a:buClr>
                <a:schemeClr val="dk2"/>
              </a:buClr>
              <a:buSzPct val="100000"/>
              <a:defRPr sz="5400" b="0">
                <a:solidFill>
                  <a:schemeClr val="dk2"/>
                </a:solidFill>
              </a:defRPr>
            </a:lvl7pPr>
            <a:lvl8pPr lvl="7" rtl="0">
              <a:spcBef>
                <a:spcPts val="0"/>
              </a:spcBef>
              <a:buClr>
                <a:schemeClr val="dk2"/>
              </a:buClr>
              <a:buSzPct val="100000"/>
              <a:defRPr sz="5400" b="0">
                <a:solidFill>
                  <a:schemeClr val="dk2"/>
                </a:solidFill>
              </a:defRPr>
            </a:lvl8pPr>
            <a:lvl9pPr lvl="8" rtl="0">
              <a:spcBef>
                <a:spcPts val="0"/>
              </a:spcBef>
              <a:buClr>
                <a:schemeClr val="dk2"/>
              </a:buClr>
              <a:buSzPct val="100000"/>
              <a:defRPr sz="5400" b="0">
                <a:solidFill>
                  <a:schemeClr val="dk2"/>
                </a:solidFill>
              </a:defRPr>
            </a:lvl9pPr>
          </a:lstStyle>
          <a:p>
            <a:endParaRPr/>
          </a:p>
        </p:txBody>
      </p:sp>
      <p:sp>
        <p:nvSpPr>
          <p:cNvPr id="93" name="Shape 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94"/>
        <p:cNvGrpSpPr/>
        <p:nvPr/>
      </p:nvGrpSpPr>
      <p:grpSpPr>
        <a:xfrm>
          <a:off x="0" y="0"/>
          <a:ext cx="0" cy="0"/>
          <a:chOff x="0" y="0"/>
          <a:chExt cx="0" cy="0"/>
        </a:xfrm>
      </p:grpSpPr>
      <p:sp>
        <p:nvSpPr>
          <p:cNvPr id="95" name="Shape 95"/>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96" name="Shape 96"/>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97" name="Shape 97"/>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98" name="Shape 98"/>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99" name="Shape 99"/>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rtl="0">
              <a:spcBef>
                <a:spcPts val="0"/>
              </a:spcBef>
              <a:buClr>
                <a:schemeClr val="lt1"/>
              </a:buClr>
              <a:defRPr>
                <a:solidFill>
                  <a:schemeClr val="lt1"/>
                </a:solidFill>
              </a:defRPr>
            </a:lvl1pPr>
            <a:lvl2pPr lvl="1" rtl="0">
              <a:spcBef>
                <a:spcPts val="0"/>
              </a:spcBef>
              <a:buClr>
                <a:schemeClr val="lt1"/>
              </a:buClr>
              <a:defRPr>
                <a:solidFill>
                  <a:schemeClr val="lt1"/>
                </a:solidFill>
              </a:defRPr>
            </a:lvl2pPr>
            <a:lvl3pPr lvl="2" rtl="0">
              <a:spcBef>
                <a:spcPts val="0"/>
              </a:spcBef>
              <a:buClr>
                <a:schemeClr val="lt1"/>
              </a:buClr>
              <a:defRPr>
                <a:solidFill>
                  <a:schemeClr val="lt1"/>
                </a:solidFill>
              </a:defRPr>
            </a:lvl3pPr>
            <a:lvl4pPr lvl="3" rtl="0">
              <a:spcBef>
                <a:spcPts val="0"/>
              </a:spcBef>
              <a:buClr>
                <a:schemeClr val="lt1"/>
              </a:buClr>
              <a:defRPr>
                <a:solidFill>
                  <a:schemeClr val="lt1"/>
                </a:solidFill>
              </a:defRPr>
            </a:lvl4pPr>
            <a:lvl5pPr lvl="4" rtl="0">
              <a:spcBef>
                <a:spcPts val="0"/>
              </a:spcBef>
              <a:buClr>
                <a:schemeClr val="lt1"/>
              </a:buClr>
              <a:defRPr>
                <a:solidFill>
                  <a:schemeClr val="lt1"/>
                </a:solidFill>
              </a:defRPr>
            </a:lvl5pPr>
            <a:lvl6pPr lvl="5" rtl="0">
              <a:spcBef>
                <a:spcPts val="0"/>
              </a:spcBef>
              <a:buClr>
                <a:schemeClr val="lt1"/>
              </a:buClr>
              <a:defRPr>
                <a:solidFill>
                  <a:schemeClr val="lt1"/>
                </a:solidFill>
              </a:defRPr>
            </a:lvl6pPr>
            <a:lvl7pPr lvl="6" rtl="0">
              <a:spcBef>
                <a:spcPts val="0"/>
              </a:spcBef>
              <a:buClr>
                <a:schemeClr val="lt1"/>
              </a:buClr>
              <a:defRPr>
                <a:solidFill>
                  <a:schemeClr val="lt1"/>
                </a:solidFill>
              </a:defRPr>
            </a:lvl7pPr>
            <a:lvl8pPr lvl="7" rtl="0">
              <a:spcBef>
                <a:spcPts val="0"/>
              </a:spcBef>
              <a:buClr>
                <a:schemeClr val="lt1"/>
              </a:buClr>
              <a:defRPr>
                <a:solidFill>
                  <a:schemeClr val="lt1"/>
                </a:solidFill>
              </a:defRPr>
            </a:lvl8pPr>
            <a:lvl9pPr lvl="8" rtl="0">
              <a:spcBef>
                <a:spcPts val="0"/>
              </a:spcBef>
              <a:buClr>
                <a:schemeClr val="lt1"/>
              </a:buClr>
              <a:defRPr>
                <a:solidFill>
                  <a:schemeClr val="lt1"/>
                </a:solidFill>
              </a:defRPr>
            </a:lvl9pPr>
          </a:lstStyle>
          <a:p>
            <a:endParaRPr/>
          </a:p>
        </p:txBody>
      </p:sp>
      <p:sp>
        <p:nvSpPr>
          <p:cNvPr id="100" name="Shape 10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6" name="Shape 16"/>
          <p:cNvSpPr txBox="1">
            <a:spLocks noGrp="1"/>
          </p:cNvSpPr>
          <p:nvPr>
            <p:ph type="title"/>
          </p:nvPr>
        </p:nvSpPr>
        <p:spPr>
          <a:xfrm>
            <a:off x="485875" y="1714500"/>
            <a:ext cx="8183700" cy="785700"/>
          </a:xfrm>
          <a:prstGeom prst="rect">
            <a:avLst/>
          </a:prstGeom>
        </p:spPr>
        <p:txBody>
          <a:bodyPr lIns="91425" tIns="91425" rIns="91425" bIns="91425" anchor="b" anchorCtr="0"/>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
        <p:nvSpPr>
          <p:cNvPr id="17" name="Shape 1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rt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103" name="Shape 10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104"/>
        <p:cNvGrpSpPr/>
        <p:nvPr/>
      </p:nvGrpSpPr>
      <p:grpSpPr>
        <a:xfrm>
          <a:off x="0" y="0"/>
          <a:ext cx="0" cy="0"/>
          <a:chOff x="0" y="0"/>
          <a:chExt cx="0" cy="0"/>
        </a:xfrm>
      </p:grpSpPr>
      <p:sp>
        <p:nvSpPr>
          <p:cNvPr id="105" name="Shape 105"/>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106" name="Shape 106"/>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rtl="0">
              <a:spcBef>
                <a:spcPts val="0"/>
              </a:spcBef>
              <a:buClr>
                <a:schemeClr val="accent3"/>
              </a:buClr>
              <a:buSzPct val="100000"/>
              <a:defRPr sz="13000">
                <a:solidFill>
                  <a:schemeClr val="accent3"/>
                </a:solidFill>
              </a:defRPr>
            </a:lvl1pPr>
            <a:lvl2pPr lvl="1" algn="ctr" rtl="0">
              <a:spcBef>
                <a:spcPts val="0"/>
              </a:spcBef>
              <a:buClr>
                <a:schemeClr val="accent3"/>
              </a:buClr>
              <a:buSzPct val="100000"/>
              <a:defRPr sz="13000">
                <a:solidFill>
                  <a:schemeClr val="accent3"/>
                </a:solidFill>
              </a:defRPr>
            </a:lvl2pPr>
            <a:lvl3pPr lvl="2" algn="ctr" rtl="0">
              <a:spcBef>
                <a:spcPts val="0"/>
              </a:spcBef>
              <a:buClr>
                <a:schemeClr val="accent3"/>
              </a:buClr>
              <a:buSzPct val="100000"/>
              <a:defRPr sz="13000">
                <a:solidFill>
                  <a:schemeClr val="accent3"/>
                </a:solidFill>
              </a:defRPr>
            </a:lvl3pPr>
            <a:lvl4pPr lvl="3" algn="ctr" rtl="0">
              <a:spcBef>
                <a:spcPts val="0"/>
              </a:spcBef>
              <a:buClr>
                <a:schemeClr val="accent3"/>
              </a:buClr>
              <a:buSzPct val="100000"/>
              <a:defRPr sz="13000">
                <a:solidFill>
                  <a:schemeClr val="accent3"/>
                </a:solidFill>
              </a:defRPr>
            </a:lvl4pPr>
            <a:lvl5pPr lvl="4" algn="ctr" rtl="0">
              <a:spcBef>
                <a:spcPts val="0"/>
              </a:spcBef>
              <a:buClr>
                <a:schemeClr val="accent3"/>
              </a:buClr>
              <a:buSzPct val="100000"/>
              <a:defRPr sz="13000">
                <a:solidFill>
                  <a:schemeClr val="accent3"/>
                </a:solidFill>
              </a:defRPr>
            </a:lvl5pPr>
            <a:lvl6pPr lvl="5" algn="ctr" rtl="0">
              <a:spcBef>
                <a:spcPts val="0"/>
              </a:spcBef>
              <a:buClr>
                <a:schemeClr val="accent3"/>
              </a:buClr>
              <a:buSzPct val="100000"/>
              <a:defRPr sz="13000">
                <a:solidFill>
                  <a:schemeClr val="accent3"/>
                </a:solidFill>
              </a:defRPr>
            </a:lvl6pPr>
            <a:lvl7pPr lvl="6" algn="ctr" rtl="0">
              <a:spcBef>
                <a:spcPts val="0"/>
              </a:spcBef>
              <a:buClr>
                <a:schemeClr val="accent3"/>
              </a:buClr>
              <a:buSzPct val="100000"/>
              <a:defRPr sz="13000">
                <a:solidFill>
                  <a:schemeClr val="accent3"/>
                </a:solidFill>
              </a:defRPr>
            </a:lvl7pPr>
            <a:lvl8pPr lvl="7" algn="ctr" rtl="0">
              <a:spcBef>
                <a:spcPts val="0"/>
              </a:spcBef>
              <a:buClr>
                <a:schemeClr val="accent3"/>
              </a:buClr>
              <a:buSzPct val="100000"/>
              <a:defRPr sz="13000">
                <a:solidFill>
                  <a:schemeClr val="accent3"/>
                </a:solidFill>
              </a:defRPr>
            </a:lvl8pPr>
            <a:lvl9pPr lvl="8" algn="ctr" rtl="0">
              <a:spcBef>
                <a:spcPts val="0"/>
              </a:spcBef>
              <a:buClr>
                <a:schemeClr val="accent3"/>
              </a:buClr>
              <a:buSzPct val="100000"/>
              <a:defRPr sz="13000">
                <a:solidFill>
                  <a:schemeClr val="accent3"/>
                </a:solidFill>
              </a:defRPr>
            </a:lvl9pPr>
          </a:lstStyle>
          <a:p>
            <a:endParaRPr/>
          </a:p>
        </p:txBody>
      </p:sp>
      <p:sp>
        <p:nvSpPr>
          <p:cNvPr id="107" name="Shape 107"/>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8" name="Shape 10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9"/>
        <p:cNvGrpSpPr/>
        <p:nvPr/>
      </p:nvGrpSpPr>
      <p:grpSpPr>
        <a:xfrm>
          <a:off x="0" y="0"/>
          <a:ext cx="0" cy="0"/>
          <a:chOff x="0" y="0"/>
          <a:chExt cx="0" cy="0"/>
        </a:xfrm>
      </p:grpSpPr>
      <p:sp>
        <p:nvSpPr>
          <p:cNvPr id="110" name="Shape 11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445025"/>
            <a:ext cx="8520600" cy="623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2" name="Shape 32"/>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2"/>
        </a:solidFill>
        <a:effectLst/>
      </p:bgPr>
    </p:bg>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490250" y="526350"/>
            <a:ext cx="56040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6" name="Shape 3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lIns="91425" tIns="91425" rIns="91425" bIns="91425" anchor="ctr" anchorCtr="0">
            <a:noAutofit/>
          </a:bodyPr>
          <a:lstStyle/>
          <a:p>
            <a:pPr lvl="0">
              <a:spcBef>
                <a:spcPts val="0"/>
              </a:spcBef>
              <a:buNone/>
            </a:pPr>
            <a:endParaRPr/>
          </a:p>
        </p:txBody>
      </p:sp>
      <p:cxnSp>
        <p:nvCxnSpPr>
          <p:cNvPr id="39" name="Shape 39"/>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0" name="Shape 40"/>
          <p:cNvSpPr txBox="1">
            <a:spLocks noGrp="1"/>
          </p:cNvSpPr>
          <p:nvPr>
            <p:ph type="title"/>
          </p:nvPr>
        </p:nvSpPr>
        <p:spPr>
          <a:xfrm>
            <a:off x="265500" y="1181700"/>
            <a:ext cx="4045200" cy="1533600"/>
          </a:xfrm>
          <a:prstGeom prst="rect">
            <a:avLst/>
          </a:prstGeom>
        </p:spPr>
        <p:txBody>
          <a:bodyPr lIns="91425" tIns="91425" rIns="91425" bIns="91425" anchor="b" anchorCtr="0"/>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a:endParaRPr/>
          </a:p>
        </p:txBody>
      </p:sp>
      <p:sp>
        <p:nvSpPr>
          <p:cNvPr id="41" name="Shape 41"/>
          <p:cNvSpPr txBox="1">
            <a:spLocks noGrp="1"/>
          </p:cNvSpPr>
          <p:nvPr>
            <p:ph type="subTitle" idx="1"/>
          </p:nvPr>
        </p:nvSpPr>
        <p:spPr>
          <a:xfrm>
            <a:off x="265500" y="27690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2" name="Shape 42"/>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3" name="Shape 4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4"/>
        <p:cNvGrpSpPr/>
        <p:nvPr/>
      </p:nvGrpSpPr>
      <p:grpSpPr>
        <a:xfrm>
          <a:off x="0" y="0"/>
          <a:ext cx="0" cy="0"/>
          <a:chOff x="0" y="0"/>
          <a:chExt cx="0" cy="0"/>
        </a:xfrm>
      </p:grpSpPr>
      <p:sp>
        <p:nvSpPr>
          <p:cNvPr id="45" name="Shape 45"/>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SzPct val="100000"/>
              <a:buNone/>
              <a:defRPr sz="2100"/>
            </a:lvl1pPr>
          </a:lstStyle>
          <a:p>
            <a:endParaRPr/>
          </a:p>
        </p:txBody>
      </p:sp>
      <p:sp>
        <p:nvSpPr>
          <p:cNvPr id="46" name="Shape 46"/>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623400"/>
          </a:xfrm>
          <a:prstGeom prst="rect">
            <a:avLst/>
          </a:prstGeom>
          <a:noFill/>
          <a:ln>
            <a:noFill/>
          </a:ln>
        </p:spPr>
        <p:txBody>
          <a:bodyPr lIns="91425" tIns="91425" rIns="91425" bIns="91425" anchor="t" anchorCtr="0"/>
          <a:lstStyle>
            <a:lvl1pPr lvl="0">
              <a:spcBef>
                <a:spcPts val="0"/>
              </a:spcBef>
              <a:buClr>
                <a:schemeClr val="dk2"/>
              </a:buClr>
              <a:buSzPct val="100000"/>
              <a:buFont typeface="Raleway"/>
              <a:buNone/>
              <a:defRPr sz="3000" b="1">
                <a:solidFill>
                  <a:schemeClr val="dk2"/>
                </a:solidFill>
                <a:latin typeface="Raleway"/>
                <a:ea typeface="Raleway"/>
                <a:cs typeface="Raleway"/>
                <a:sym typeface="Raleway"/>
              </a:defRPr>
            </a:lvl1pPr>
            <a:lvl2pPr lvl="1">
              <a:spcBef>
                <a:spcPts val="0"/>
              </a:spcBef>
              <a:buClr>
                <a:schemeClr val="dk2"/>
              </a:buClr>
              <a:buSzPct val="100000"/>
              <a:buFont typeface="Raleway"/>
              <a:buNone/>
              <a:defRPr sz="3000" b="1">
                <a:solidFill>
                  <a:schemeClr val="dk2"/>
                </a:solidFill>
                <a:latin typeface="Raleway"/>
                <a:ea typeface="Raleway"/>
                <a:cs typeface="Raleway"/>
                <a:sym typeface="Raleway"/>
              </a:defRPr>
            </a:lvl2pPr>
            <a:lvl3pPr lvl="2">
              <a:spcBef>
                <a:spcPts val="0"/>
              </a:spcBef>
              <a:buClr>
                <a:schemeClr val="dk2"/>
              </a:buClr>
              <a:buSzPct val="100000"/>
              <a:buFont typeface="Raleway"/>
              <a:buNone/>
              <a:defRPr sz="3000" b="1">
                <a:solidFill>
                  <a:schemeClr val="dk2"/>
                </a:solidFill>
                <a:latin typeface="Raleway"/>
                <a:ea typeface="Raleway"/>
                <a:cs typeface="Raleway"/>
                <a:sym typeface="Raleway"/>
              </a:defRPr>
            </a:lvl3pPr>
            <a:lvl4pPr lvl="3">
              <a:spcBef>
                <a:spcPts val="0"/>
              </a:spcBef>
              <a:buClr>
                <a:schemeClr val="dk2"/>
              </a:buClr>
              <a:buSzPct val="100000"/>
              <a:buFont typeface="Raleway"/>
              <a:buNone/>
              <a:defRPr sz="3000" b="1">
                <a:solidFill>
                  <a:schemeClr val="dk2"/>
                </a:solidFill>
                <a:latin typeface="Raleway"/>
                <a:ea typeface="Raleway"/>
                <a:cs typeface="Raleway"/>
                <a:sym typeface="Raleway"/>
              </a:defRPr>
            </a:lvl4pPr>
            <a:lvl5pPr lvl="4">
              <a:spcBef>
                <a:spcPts val="0"/>
              </a:spcBef>
              <a:buClr>
                <a:schemeClr val="dk2"/>
              </a:buClr>
              <a:buSzPct val="100000"/>
              <a:buFont typeface="Raleway"/>
              <a:buNone/>
              <a:defRPr sz="3000" b="1">
                <a:solidFill>
                  <a:schemeClr val="dk2"/>
                </a:solidFill>
                <a:latin typeface="Raleway"/>
                <a:ea typeface="Raleway"/>
                <a:cs typeface="Raleway"/>
                <a:sym typeface="Raleway"/>
              </a:defRPr>
            </a:lvl5pPr>
            <a:lvl6pPr lvl="5">
              <a:spcBef>
                <a:spcPts val="0"/>
              </a:spcBef>
              <a:buClr>
                <a:schemeClr val="dk2"/>
              </a:buClr>
              <a:buSzPct val="100000"/>
              <a:buFont typeface="Raleway"/>
              <a:buNone/>
              <a:defRPr sz="3000" b="1">
                <a:solidFill>
                  <a:schemeClr val="dk2"/>
                </a:solidFill>
                <a:latin typeface="Raleway"/>
                <a:ea typeface="Raleway"/>
                <a:cs typeface="Raleway"/>
                <a:sym typeface="Raleway"/>
              </a:defRPr>
            </a:lvl6pPr>
            <a:lvl7pPr lvl="6">
              <a:spcBef>
                <a:spcPts val="0"/>
              </a:spcBef>
              <a:buClr>
                <a:schemeClr val="dk2"/>
              </a:buClr>
              <a:buSzPct val="100000"/>
              <a:buFont typeface="Raleway"/>
              <a:buNone/>
              <a:defRPr sz="3000" b="1">
                <a:solidFill>
                  <a:schemeClr val="dk2"/>
                </a:solidFill>
                <a:latin typeface="Raleway"/>
                <a:ea typeface="Raleway"/>
                <a:cs typeface="Raleway"/>
                <a:sym typeface="Raleway"/>
              </a:defRPr>
            </a:lvl7pPr>
            <a:lvl8pPr lvl="7">
              <a:spcBef>
                <a:spcPts val="0"/>
              </a:spcBef>
              <a:buClr>
                <a:schemeClr val="dk2"/>
              </a:buClr>
              <a:buSzPct val="100000"/>
              <a:buFont typeface="Raleway"/>
              <a:buNone/>
              <a:defRPr sz="3000" b="1">
                <a:solidFill>
                  <a:schemeClr val="dk2"/>
                </a:solidFill>
                <a:latin typeface="Raleway"/>
                <a:ea typeface="Raleway"/>
                <a:cs typeface="Raleway"/>
                <a:sym typeface="Raleway"/>
              </a:defRPr>
            </a:lvl8pPr>
            <a:lvl9pPr lvl="8">
              <a:spcBef>
                <a:spcPts val="0"/>
              </a:spcBef>
              <a:buClr>
                <a:schemeClr val="dk2"/>
              </a:buClr>
              <a:buSzPct val="100000"/>
              <a:buFont typeface="Raleway"/>
              <a:buNone/>
              <a:defRPr sz="3000" b="1">
                <a:solidFill>
                  <a:schemeClr val="dk2"/>
                </a:solidFill>
                <a:latin typeface="Raleway"/>
                <a:ea typeface="Raleway"/>
                <a:cs typeface="Raleway"/>
                <a:sym typeface="Ralew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Source Sans Pro"/>
              <a:buChar char="●"/>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endParaRPr lang="en" sz="1000">
              <a:solidFill>
                <a:schemeClr val="lt2"/>
              </a:solidFill>
              <a:latin typeface="Source Sans Pro"/>
              <a:ea typeface="Source Sans Pro"/>
              <a:cs typeface="Source Sans Pro"/>
              <a:sym typeface="Source Sans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56" name="Shape 56"/>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buFont typeface="Open Sans"/>
              <a:buChar char="●"/>
              <a:defRPr sz="1800">
                <a:solidFill>
                  <a:schemeClr val="dk2"/>
                </a:solidFill>
                <a:latin typeface="Open Sans"/>
                <a:ea typeface="Open Sans"/>
                <a:cs typeface="Open Sans"/>
                <a:sym typeface="Open Sans"/>
              </a:defRPr>
            </a:lvl1pPr>
            <a:lvl2pPr lvl="1"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2pPr>
            <a:lvl3pPr lvl="2"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3pPr>
            <a:lvl4pPr lvl="3"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4pPr>
            <a:lvl5pPr lvl="4"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5pPr>
            <a:lvl6pPr lvl="5"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6pPr>
            <a:lvl7pPr lvl="6"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7pPr>
            <a:lvl8pPr lvl="7"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8pPr>
            <a:lvl9pPr lvl="8" rtl="0">
              <a:lnSpc>
                <a:spcPct val="115000"/>
              </a:lnSpc>
              <a:spcBef>
                <a:spcPts val="0"/>
              </a:spcBef>
              <a:spcAft>
                <a:spcPts val="1600"/>
              </a:spcAft>
              <a:buClr>
                <a:schemeClr val="dk2"/>
              </a:buClr>
              <a:buFont typeface="Open Sans"/>
              <a:buChar char="■"/>
              <a:defRPr>
                <a:solidFill>
                  <a:schemeClr val="dk2"/>
                </a:solidFill>
                <a:latin typeface="Open Sans"/>
                <a:ea typeface="Open Sans"/>
                <a:cs typeface="Open Sans"/>
                <a:sym typeface="Open Sans"/>
              </a:defRPr>
            </a:lvl9pPr>
          </a:lstStyle>
          <a:p>
            <a:endParaRPr/>
          </a:p>
        </p:txBody>
      </p:sp>
      <p:sp>
        <p:nvSpPr>
          <p:cNvPr id="57" name="Shape 57"/>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ctrTitle"/>
          </p:nvPr>
        </p:nvSpPr>
        <p:spPr>
          <a:xfrm>
            <a:off x="485875" y="264475"/>
            <a:ext cx="8183700" cy="1473600"/>
          </a:xfrm>
          <a:prstGeom prst="rect">
            <a:avLst/>
          </a:prstGeom>
        </p:spPr>
        <p:txBody>
          <a:bodyPr lIns="91425" tIns="91425" rIns="91425" bIns="91425" anchor="b" anchorCtr="0">
            <a:noAutofit/>
          </a:bodyPr>
          <a:lstStyle/>
          <a:p>
            <a:pPr lvl="0">
              <a:spcBef>
                <a:spcPts val="0"/>
              </a:spcBef>
              <a:buNone/>
            </a:pPr>
            <a:r>
              <a:rPr lang="en" smtClean="0"/>
              <a:t>Notetaking: A New Approach</a:t>
            </a:r>
            <a:endParaRPr lang="en" dirty="0"/>
          </a:p>
        </p:txBody>
      </p:sp>
      <p:sp>
        <p:nvSpPr>
          <p:cNvPr id="116" name="Shape 116"/>
          <p:cNvSpPr txBox="1">
            <a:spLocks noGrp="1"/>
          </p:cNvSpPr>
          <p:nvPr>
            <p:ph type="subTitle" idx="1"/>
          </p:nvPr>
        </p:nvSpPr>
        <p:spPr>
          <a:xfrm>
            <a:off x="485875" y="1738075"/>
            <a:ext cx="8183700" cy="8610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Convert key words, phrases abbreviations, and symbols into a sentence</a:t>
            </a:r>
          </a:p>
        </p:txBody>
      </p:sp>
      <p:sp>
        <p:nvSpPr>
          <p:cNvPr id="209" name="Shape 209"/>
          <p:cNvSpPr txBox="1">
            <a:spLocks noGrp="1"/>
          </p:cNvSpPr>
          <p:nvPr>
            <p:ph type="body" idx="1"/>
          </p:nvPr>
        </p:nvSpPr>
        <p:spPr>
          <a:xfrm>
            <a:off x="311700" y="1596550"/>
            <a:ext cx="8520600" cy="3302700"/>
          </a:xfrm>
          <a:prstGeom prst="rect">
            <a:avLst/>
          </a:prstGeom>
        </p:spPr>
        <p:txBody>
          <a:bodyPr lIns="91425" tIns="91425" rIns="91425" bIns="91425" anchor="t" anchorCtr="0">
            <a:noAutofit/>
          </a:bodyPr>
          <a:lstStyle/>
          <a:p>
            <a:pPr lvl="0" rtl="0">
              <a:spcBef>
                <a:spcPts val="0"/>
              </a:spcBef>
              <a:buNone/>
            </a:pPr>
            <a:r>
              <a:rPr lang="en"/>
              <a:t>...physical map/mountains + deserts...</a:t>
            </a:r>
          </a:p>
          <a:p>
            <a:pPr lvl="0" rtl="0">
              <a:spcBef>
                <a:spcPts val="0"/>
              </a:spcBef>
              <a:buNone/>
            </a:pPr>
            <a:endParaRPr/>
          </a:p>
          <a:p>
            <a:pPr lvl="0" rtl="0">
              <a:spcBef>
                <a:spcPts val="0"/>
              </a:spcBef>
              <a:buNone/>
            </a:pPr>
            <a:r>
              <a:rPr lang="en"/>
              <a:t>...political map/boundaries + capitals + cities…</a:t>
            </a:r>
          </a:p>
          <a:p>
            <a:pPr lvl="0" rtl="0">
              <a:spcBef>
                <a:spcPts val="0"/>
              </a:spcBef>
              <a:buNone/>
            </a:pPr>
            <a:endParaRPr/>
          </a:p>
          <a:p>
            <a:pPr lvl="0" rtl="0">
              <a:spcBef>
                <a:spcPts val="0"/>
              </a:spcBef>
              <a:buNone/>
            </a:pPr>
            <a:r>
              <a:rPr lang="en"/>
              <a:t>...trade    spread of ideas + goods…</a:t>
            </a:r>
          </a:p>
          <a:p>
            <a:pPr lvl="0" rtl="0">
              <a:spcBef>
                <a:spcPts val="0"/>
              </a:spcBef>
              <a:buNone/>
            </a:pPr>
            <a:endParaRPr/>
          </a:p>
          <a:p>
            <a:pPr lvl="0" rtl="0">
              <a:spcBef>
                <a:spcPts val="0"/>
              </a:spcBef>
              <a:buNone/>
            </a:pPr>
            <a:endParaRPr/>
          </a:p>
        </p:txBody>
      </p:sp>
      <p:cxnSp>
        <p:nvCxnSpPr>
          <p:cNvPr id="210" name="Shape 210"/>
          <p:cNvCxnSpPr/>
          <p:nvPr/>
        </p:nvCxnSpPr>
        <p:spPr>
          <a:xfrm rot="10800000" flipH="1">
            <a:off x="443200" y="2215975"/>
            <a:ext cx="8070900" cy="11700"/>
          </a:xfrm>
          <a:prstGeom prst="straightConnector1">
            <a:avLst/>
          </a:prstGeom>
          <a:noFill/>
          <a:ln w="9525" cap="flat" cmpd="sng">
            <a:solidFill>
              <a:schemeClr val="dk2"/>
            </a:solidFill>
            <a:prstDash val="solid"/>
            <a:round/>
            <a:headEnd type="none" w="lg" len="lg"/>
            <a:tailEnd type="none" w="lg" len="lg"/>
          </a:ln>
        </p:spPr>
      </p:cxnSp>
      <p:cxnSp>
        <p:nvCxnSpPr>
          <p:cNvPr id="211" name="Shape 211"/>
          <p:cNvCxnSpPr/>
          <p:nvPr/>
        </p:nvCxnSpPr>
        <p:spPr>
          <a:xfrm rot="10800000" flipH="1">
            <a:off x="443200" y="3184800"/>
            <a:ext cx="8070900" cy="11700"/>
          </a:xfrm>
          <a:prstGeom prst="straightConnector1">
            <a:avLst/>
          </a:prstGeom>
          <a:noFill/>
          <a:ln w="9525" cap="flat" cmpd="sng">
            <a:solidFill>
              <a:schemeClr val="dk2"/>
            </a:solidFill>
            <a:prstDash val="solid"/>
            <a:round/>
            <a:headEnd type="none" w="lg" len="lg"/>
            <a:tailEnd type="none" w="lg" len="lg"/>
          </a:ln>
        </p:spPr>
      </p:cxnSp>
      <p:cxnSp>
        <p:nvCxnSpPr>
          <p:cNvPr id="212" name="Shape 212"/>
          <p:cNvCxnSpPr/>
          <p:nvPr/>
        </p:nvCxnSpPr>
        <p:spPr>
          <a:xfrm rot="10800000" flipH="1">
            <a:off x="443200" y="4223625"/>
            <a:ext cx="8070900" cy="11700"/>
          </a:xfrm>
          <a:prstGeom prst="straightConnector1">
            <a:avLst/>
          </a:prstGeom>
          <a:noFill/>
          <a:ln w="9525" cap="flat" cmpd="sng">
            <a:solidFill>
              <a:schemeClr val="dk2"/>
            </a:solidFill>
            <a:prstDash val="solid"/>
            <a:round/>
            <a:headEnd type="none" w="lg" len="lg"/>
            <a:tailEnd type="none" w="lg" len="lg"/>
          </a:ln>
        </p:spPr>
      </p:cxnSp>
      <p:cxnSp>
        <p:nvCxnSpPr>
          <p:cNvPr id="213" name="Shape 213"/>
          <p:cNvCxnSpPr/>
          <p:nvPr/>
        </p:nvCxnSpPr>
        <p:spPr>
          <a:xfrm>
            <a:off x="1165325" y="3911250"/>
            <a:ext cx="235200" cy="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Time to practice!</a:t>
            </a:r>
          </a:p>
        </p:txBody>
      </p:sp>
      <p:sp>
        <p:nvSpPr>
          <p:cNvPr id="219" name="Shape 21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AutoNum type="arabicPeriod"/>
            </a:pPr>
            <a:r>
              <a:rPr lang="en"/>
              <a:t>Together, let’s read the Scientific Process paragraph.</a:t>
            </a:r>
          </a:p>
          <a:p>
            <a:pPr lvl="0" indent="457200" rtl="0">
              <a:spcBef>
                <a:spcPts val="0"/>
              </a:spcBef>
              <a:spcAft>
                <a:spcPts val="0"/>
              </a:spcAft>
              <a:buNone/>
            </a:pPr>
            <a:r>
              <a:rPr lang="en" sz="1200">
                <a:solidFill>
                  <a:srgbClr val="333333"/>
                </a:solidFill>
                <a:latin typeface="Times New Roman"/>
                <a:ea typeface="Times New Roman"/>
                <a:cs typeface="Times New Roman"/>
                <a:sym typeface="Times New Roman"/>
              </a:rPr>
              <a:t>The scientific method is a process for experimentation that is used to explore observations and answer questions. The goal of the scientific method is to discover cause and effect relationships by asking questions, carefully gathering and examining the evidence, and seeing if all the available information can be combined into a logical answer.</a:t>
            </a:r>
          </a:p>
          <a:p>
            <a:pPr lvl="0" indent="457200" rtl="0">
              <a:spcBef>
                <a:spcPts val="0"/>
              </a:spcBef>
              <a:spcAft>
                <a:spcPts val="0"/>
              </a:spcAft>
              <a:buNone/>
            </a:pPr>
            <a:r>
              <a:rPr lang="en" sz="1200">
                <a:solidFill>
                  <a:srgbClr val="333333"/>
                </a:solidFill>
                <a:latin typeface="Times New Roman"/>
                <a:ea typeface="Times New Roman"/>
                <a:cs typeface="Times New Roman"/>
                <a:sym typeface="Times New Roman"/>
              </a:rPr>
              <a:t>Whether you are doing a science fair project, a classroom science activity, independent research, or any other hands-on science inquiry understanding the steps of the scientific method will help you focus your scientific question and work through your observations and data to answer the question as well as possible.</a:t>
            </a:r>
          </a:p>
          <a:p>
            <a:pPr marL="0" lvl="0" indent="0" rtl="0">
              <a:spcBef>
                <a:spcPts val="0"/>
              </a:spcBef>
              <a:spcAft>
                <a:spcPts val="0"/>
              </a:spcAft>
              <a:buNone/>
            </a:pPr>
            <a:endParaRPr sz="1200">
              <a:solidFill>
                <a:srgbClr val="333333"/>
              </a:solidFill>
              <a:latin typeface="Times New Roman"/>
              <a:ea typeface="Times New Roman"/>
              <a:cs typeface="Times New Roman"/>
              <a:sym typeface="Times New Roman"/>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Underline ONLY keywords and phrases</a:t>
            </a:r>
          </a:p>
        </p:txBody>
      </p:sp>
      <p:sp>
        <p:nvSpPr>
          <p:cNvPr id="225" name="Shape 22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457200" rtl="0">
              <a:spcBef>
                <a:spcPts val="0"/>
              </a:spcBef>
              <a:spcAft>
                <a:spcPts val="0"/>
              </a:spcAft>
              <a:buNone/>
            </a:pPr>
            <a:r>
              <a:rPr lang="en" dirty="0">
                <a:solidFill>
                  <a:srgbClr val="333333"/>
                </a:solidFill>
                <a:latin typeface="Times New Roman"/>
                <a:ea typeface="Times New Roman"/>
                <a:cs typeface="Times New Roman"/>
                <a:sym typeface="Times New Roman"/>
              </a:rPr>
              <a:t>The scientific method is a process for experimentation that is used to explore observations and answer questions. The goal of the scientific method is to discover cause and effect relationships by asking questions, carefully gathering and examining the evidence, and seeing if all the available information can be combined into a logical answer.</a:t>
            </a:r>
          </a:p>
          <a:p>
            <a:pPr lvl="0" indent="457200" rtl="0">
              <a:spcBef>
                <a:spcPts val="0"/>
              </a:spcBef>
              <a:spcAft>
                <a:spcPts val="0"/>
              </a:spcAft>
              <a:buNone/>
            </a:pPr>
            <a:r>
              <a:rPr lang="en" dirty="0">
                <a:solidFill>
                  <a:srgbClr val="333333"/>
                </a:solidFill>
                <a:latin typeface="Times New Roman"/>
                <a:ea typeface="Times New Roman"/>
                <a:cs typeface="Times New Roman"/>
                <a:sym typeface="Times New Roman"/>
              </a:rPr>
              <a:t>Whether you are doing a science fair project, a classroom science activity, independent research, or any other hands-on science inquiry understanding the steps of the scientific method will help you focus your scientific question and work through your observations and data to answer the question as well as possible.</a:t>
            </a:r>
          </a:p>
        </p:txBody>
      </p:sp>
      <p:cxnSp>
        <p:nvCxnSpPr>
          <p:cNvPr id="226" name="Shape 226"/>
          <p:cNvCxnSpPr/>
          <p:nvPr/>
        </p:nvCxnSpPr>
        <p:spPr>
          <a:xfrm>
            <a:off x="1294000" y="1616550"/>
            <a:ext cx="1544700" cy="0"/>
          </a:xfrm>
          <a:prstGeom prst="straightConnector1">
            <a:avLst/>
          </a:prstGeom>
          <a:noFill/>
          <a:ln w="9525" cap="flat" cmpd="sng">
            <a:solidFill>
              <a:schemeClr val="dk2"/>
            </a:solidFill>
            <a:prstDash val="solid"/>
            <a:round/>
            <a:headEnd type="none" w="lg" len="lg"/>
            <a:tailEnd type="none" w="lg" len="lg"/>
          </a:ln>
        </p:spPr>
      </p:cxnSp>
      <p:cxnSp>
        <p:nvCxnSpPr>
          <p:cNvPr id="227" name="Shape 227"/>
          <p:cNvCxnSpPr/>
          <p:nvPr/>
        </p:nvCxnSpPr>
        <p:spPr>
          <a:xfrm>
            <a:off x="3353625" y="1594150"/>
            <a:ext cx="2457000" cy="11100"/>
          </a:xfrm>
          <a:prstGeom prst="straightConnector1">
            <a:avLst/>
          </a:prstGeom>
          <a:noFill/>
          <a:ln w="9525" cap="flat" cmpd="sng">
            <a:solidFill>
              <a:schemeClr val="dk2"/>
            </a:solidFill>
            <a:prstDash val="solid"/>
            <a:round/>
            <a:headEnd type="none" w="lg" len="lg"/>
            <a:tailEnd type="none" w="lg" len="lg"/>
          </a:ln>
        </p:spPr>
      </p:cxnSp>
      <p:cxnSp>
        <p:nvCxnSpPr>
          <p:cNvPr id="228" name="Shape 228"/>
          <p:cNvCxnSpPr/>
          <p:nvPr/>
        </p:nvCxnSpPr>
        <p:spPr>
          <a:xfrm>
            <a:off x="6566225" y="1594150"/>
            <a:ext cx="1309500" cy="0"/>
          </a:xfrm>
          <a:prstGeom prst="straightConnector1">
            <a:avLst/>
          </a:prstGeom>
          <a:noFill/>
          <a:ln w="9525" cap="flat" cmpd="sng">
            <a:solidFill>
              <a:schemeClr val="dk2"/>
            </a:solidFill>
            <a:prstDash val="solid"/>
            <a:round/>
            <a:headEnd type="none" w="lg" len="lg"/>
            <a:tailEnd type="none" w="lg" len="lg"/>
          </a:ln>
        </p:spPr>
      </p:cxnSp>
      <p:cxnSp>
        <p:nvCxnSpPr>
          <p:cNvPr id="229" name="Shape 229"/>
          <p:cNvCxnSpPr/>
          <p:nvPr/>
        </p:nvCxnSpPr>
        <p:spPr>
          <a:xfrm rot="10800000" flipH="1">
            <a:off x="432075" y="1941150"/>
            <a:ext cx="3111900" cy="16800"/>
          </a:xfrm>
          <a:prstGeom prst="straightConnector1">
            <a:avLst/>
          </a:prstGeom>
          <a:noFill/>
          <a:ln w="9525" cap="flat" cmpd="sng">
            <a:solidFill>
              <a:schemeClr val="dk2"/>
            </a:solidFill>
            <a:prstDash val="solid"/>
            <a:round/>
            <a:headEnd type="none" w="lg" len="lg"/>
            <a:tailEnd type="none" w="lg" len="lg"/>
          </a:ln>
        </p:spPr>
      </p:cxnSp>
      <p:cxnSp>
        <p:nvCxnSpPr>
          <p:cNvPr id="230" name="Shape 230"/>
          <p:cNvCxnSpPr/>
          <p:nvPr/>
        </p:nvCxnSpPr>
        <p:spPr>
          <a:xfrm>
            <a:off x="4114800" y="1952350"/>
            <a:ext cx="358200" cy="0"/>
          </a:xfrm>
          <a:prstGeom prst="straightConnector1">
            <a:avLst/>
          </a:prstGeom>
          <a:noFill/>
          <a:ln w="9525" cap="flat" cmpd="sng">
            <a:solidFill>
              <a:schemeClr val="dk2"/>
            </a:solidFill>
            <a:prstDash val="solid"/>
            <a:round/>
            <a:headEnd type="none" w="lg" len="lg"/>
            <a:tailEnd type="none" w="lg" len="lg"/>
          </a:ln>
        </p:spPr>
      </p:cxnSp>
      <p:cxnSp>
        <p:nvCxnSpPr>
          <p:cNvPr id="231" name="Shape 231"/>
          <p:cNvCxnSpPr/>
          <p:nvPr/>
        </p:nvCxnSpPr>
        <p:spPr>
          <a:xfrm rot="10800000" flipH="1">
            <a:off x="7282625" y="1930050"/>
            <a:ext cx="1214400" cy="11100"/>
          </a:xfrm>
          <a:prstGeom prst="straightConnector1">
            <a:avLst/>
          </a:prstGeom>
          <a:noFill/>
          <a:ln w="9525" cap="flat" cmpd="sng">
            <a:solidFill>
              <a:schemeClr val="dk2"/>
            </a:solidFill>
            <a:prstDash val="solid"/>
            <a:round/>
            <a:headEnd type="none" w="lg" len="lg"/>
            <a:tailEnd type="none" w="lg" len="lg"/>
          </a:ln>
        </p:spPr>
      </p:cxnSp>
      <p:cxnSp>
        <p:nvCxnSpPr>
          <p:cNvPr id="232" name="Shape 232"/>
          <p:cNvCxnSpPr/>
          <p:nvPr/>
        </p:nvCxnSpPr>
        <p:spPr>
          <a:xfrm>
            <a:off x="420875" y="2232200"/>
            <a:ext cx="7539000" cy="0"/>
          </a:xfrm>
          <a:prstGeom prst="straightConnector1">
            <a:avLst/>
          </a:prstGeom>
          <a:noFill/>
          <a:ln w="9525" cap="flat" cmpd="sng">
            <a:solidFill>
              <a:schemeClr val="dk2"/>
            </a:solidFill>
            <a:prstDash val="solid"/>
            <a:round/>
            <a:headEnd type="none" w="lg" len="lg"/>
            <a:tailEnd type="none" w="lg" len="lg"/>
          </a:ln>
        </p:spPr>
      </p:cxnSp>
      <p:cxnSp>
        <p:nvCxnSpPr>
          <p:cNvPr id="233" name="Shape 233"/>
          <p:cNvCxnSpPr/>
          <p:nvPr/>
        </p:nvCxnSpPr>
        <p:spPr>
          <a:xfrm>
            <a:off x="420875" y="2562400"/>
            <a:ext cx="6313200" cy="0"/>
          </a:xfrm>
          <a:prstGeom prst="straightConnector1">
            <a:avLst/>
          </a:prstGeom>
          <a:noFill/>
          <a:ln w="9525" cap="flat" cmpd="sng">
            <a:solidFill>
              <a:schemeClr val="dk2"/>
            </a:solidFill>
            <a:prstDash val="solid"/>
            <a:round/>
            <a:headEnd type="none" w="lg" len="lg"/>
            <a:tailEnd type="none" w="lg" len="lg"/>
          </a:ln>
        </p:spPr>
      </p:cxnSp>
      <p:cxnSp>
        <p:nvCxnSpPr>
          <p:cNvPr id="234" name="Shape 234"/>
          <p:cNvCxnSpPr/>
          <p:nvPr/>
        </p:nvCxnSpPr>
        <p:spPr>
          <a:xfrm>
            <a:off x="7416950" y="2562400"/>
            <a:ext cx="576600" cy="0"/>
          </a:xfrm>
          <a:prstGeom prst="straightConnector1">
            <a:avLst/>
          </a:prstGeom>
          <a:noFill/>
          <a:ln w="9525" cap="flat" cmpd="sng">
            <a:solidFill>
              <a:schemeClr val="dk2"/>
            </a:solidFill>
            <a:prstDash val="solid"/>
            <a:round/>
            <a:headEnd type="none" w="lg" len="lg"/>
            <a:tailEnd type="none" w="lg" len="lg"/>
          </a:ln>
        </p:spPr>
      </p:cxnSp>
      <p:cxnSp>
        <p:nvCxnSpPr>
          <p:cNvPr id="235" name="Shape 235"/>
          <p:cNvCxnSpPr>
            <a:stCxn id="225" idx="1"/>
          </p:cNvCxnSpPr>
          <p:nvPr/>
        </p:nvCxnSpPr>
        <p:spPr>
          <a:xfrm rot="10800000" flipH="1">
            <a:off x="311700" y="2903875"/>
            <a:ext cx="702600" cy="13800"/>
          </a:xfrm>
          <a:prstGeom prst="straightConnector1">
            <a:avLst/>
          </a:prstGeom>
          <a:noFill/>
          <a:ln w="9525" cap="flat" cmpd="sng">
            <a:solidFill>
              <a:schemeClr val="dk2"/>
            </a:solidFill>
            <a:prstDash val="solid"/>
            <a:round/>
            <a:headEnd type="none" w="lg" len="lg"/>
            <a:tailEnd type="none" w="lg" len="lg"/>
          </a:ln>
        </p:spPr>
      </p:cxnSp>
      <p:cxnSp>
        <p:nvCxnSpPr>
          <p:cNvPr id="236" name="Shape 236"/>
          <p:cNvCxnSpPr/>
          <p:nvPr/>
        </p:nvCxnSpPr>
        <p:spPr>
          <a:xfrm>
            <a:off x="7674400" y="3508275"/>
            <a:ext cx="1018500" cy="0"/>
          </a:xfrm>
          <a:prstGeom prst="straightConnector1">
            <a:avLst/>
          </a:prstGeom>
          <a:noFill/>
          <a:ln w="9525" cap="flat" cmpd="sng">
            <a:solidFill>
              <a:schemeClr val="dk2"/>
            </a:solidFill>
            <a:prstDash val="solid"/>
            <a:round/>
            <a:headEnd type="none" w="lg" len="lg"/>
            <a:tailEnd type="none" w="lg" len="lg"/>
          </a:ln>
        </p:spPr>
      </p:cxnSp>
      <p:cxnSp>
        <p:nvCxnSpPr>
          <p:cNvPr id="237" name="Shape 237"/>
          <p:cNvCxnSpPr/>
          <p:nvPr/>
        </p:nvCxnSpPr>
        <p:spPr>
          <a:xfrm>
            <a:off x="420875" y="3821700"/>
            <a:ext cx="2384400" cy="11100"/>
          </a:xfrm>
          <a:prstGeom prst="straightConnector1">
            <a:avLst/>
          </a:prstGeom>
          <a:noFill/>
          <a:ln w="9525" cap="flat" cmpd="sng">
            <a:solidFill>
              <a:schemeClr val="dk2"/>
            </a:solidFill>
            <a:prstDash val="solid"/>
            <a:round/>
            <a:headEnd type="none" w="lg" len="lg"/>
            <a:tailEnd type="none" w="lg" len="lg"/>
          </a:ln>
        </p:spPr>
      </p:cxnSp>
      <p:cxnSp>
        <p:nvCxnSpPr>
          <p:cNvPr id="238" name="Shape 238"/>
          <p:cNvCxnSpPr/>
          <p:nvPr/>
        </p:nvCxnSpPr>
        <p:spPr>
          <a:xfrm>
            <a:off x="3331250" y="3810500"/>
            <a:ext cx="402900" cy="0"/>
          </a:xfrm>
          <a:prstGeom prst="straightConnector1">
            <a:avLst/>
          </a:prstGeom>
          <a:noFill/>
          <a:ln w="9525" cap="flat" cmpd="sng">
            <a:solidFill>
              <a:schemeClr val="dk2"/>
            </a:solidFill>
            <a:prstDash val="solid"/>
            <a:round/>
            <a:headEnd type="none" w="lg" len="lg"/>
            <a:tailEnd type="none" w="lg" len="lg"/>
          </a:ln>
        </p:spPr>
      </p:cxnSp>
      <p:cxnSp>
        <p:nvCxnSpPr>
          <p:cNvPr id="239" name="Shape 239"/>
          <p:cNvCxnSpPr/>
          <p:nvPr/>
        </p:nvCxnSpPr>
        <p:spPr>
          <a:xfrm>
            <a:off x="4361050" y="3788125"/>
            <a:ext cx="1600800" cy="11100"/>
          </a:xfrm>
          <a:prstGeom prst="straightConnector1">
            <a:avLst/>
          </a:prstGeom>
          <a:noFill/>
          <a:ln w="9525" cap="flat" cmpd="sng">
            <a:solidFill>
              <a:schemeClr val="dk2"/>
            </a:solidFill>
            <a:prstDash val="solid"/>
            <a:round/>
            <a:headEnd type="none" w="lg" len="lg"/>
            <a:tailEnd type="none" w="lg" len="lg"/>
          </a:ln>
        </p:spPr>
      </p:cxnSp>
      <p:cxnSp>
        <p:nvCxnSpPr>
          <p:cNvPr id="240" name="Shape 240"/>
          <p:cNvCxnSpPr/>
          <p:nvPr/>
        </p:nvCxnSpPr>
        <p:spPr>
          <a:xfrm>
            <a:off x="6499050" y="3810500"/>
            <a:ext cx="1152900" cy="0"/>
          </a:xfrm>
          <a:prstGeom prst="straightConnector1">
            <a:avLst/>
          </a:prstGeom>
          <a:noFill/>
          <a:ln w="9525" cap="flat" cmpd="sng">
            <a:solidFill>
              <a:schemeClr val="dk2"/>
            </a:solidFill>
            <a:prstDash val="solid"/>
            <a:round/>
            <a:headEnd type="none" w="lg" len="lg"/>
            <a:tailEnd type="none" w="lg" len="lg"/>
          </a:ln>
        </p:spPr>
      </p:cxnSp>
      <p:cxnSp>
        <p:nvCxnSpPr>
          <p:cNvPr id="241" name="Shape 241"/>
          <p:cNvCxnSpPr/>
          <p:nvPr/>
        </p:nvCxnSpPr>
        <p:spPr>
          <a:xfrm>
            <a:off x="432075" y="4146325"/>
            <a:ext cx="5820600" cy="0"/>
          </a:xfrm>
          <a:prstGeom prst="straightConnector1">
            <a:avLst/>
          </a:prstGeom>
          <a:noFill/>
          <a:ln w="9525" cap="flat" cmpd="sng">
            <a:solidFill>
              <a:schemeClr val="dk2"/>
            </a:solidFill>
            <a:prstDash val="solid"/>
            <a:round/>
            <a:headEnd type="none" w="lg" len="lg"/>
            <a:tailEnd type="none" w="lg" len="lg"/>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6"/>
                                        </p:tgtEl>
                                        <p:attrNameLst>
                                          <p:attrName>style.visibility</p:attrName>
                                        </p:attrNameLst>
                                      </p:cBhvr>
                                      <p:to>
                                        <p:strVal val="visible"/>
                                      </p:to>
                                    </p:set>
                                    <p:animEffect transition="in" filter="fade">
                                      <p:cBhvr>
                                        <p:cTn id="7" dur="1000"/>
                                        <p:tgtEl>
                                          <p:spTgt spid="2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7"/>
                                        </p:tgtEl>
                                        <p:attrNameLst>
                                          <p:attrName>style.visibility</p:attrName>
                                        </p:attrNameLst>
                                      </p:cBhvr>
                                      <p:to>
                                        <p:strVal val="visible"/>
                                      </p:to>
                                    </p:set>
                                    <p:animEffect transition="in" filter="fade">
                                      <p:cBhvr>
                                        <p:cTn id="12" dur="1000"/>
                                        <p:tgtEl>
                                          <p:spTgt spid="22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8"/>
                                        </p:tgtEl>
                                        <p:attrNameLst>
                                          <p:attrName>style.visibility</p:attrName>
                                        </p:attrNameLst>
                                      </p:cBhvr>
                                      <p:to>
                                        <p:strVal val="visible"/>
                                      </p:to>
                                    </p:set>
                                    <p:animEffect transition="in" filter="fade">
                                      <p:cBhvr>
                                        <p:cTn id="17" dur="1000"/>
                                        <p:tgtEl>
                                          <p:spTgt spid="228"/>
                                        </p:tgtEl>
                                      </p:cBhvr>
                                    </p:animEffect>
                                  </p:childTnLst>
                                </p:cTn>
                              </p:par>
                              <p:par>
                                <p:cTn id="18" presetID="10" presetClass="entr" presetSubtype="0" fill="hold" nodeType="withEffect">
                                  <p:stCondLst>
                                    <p:cond delay="0"/>
                                  </p:stCondLst>
                                  <p:childTnLst>
                                    <p:set>
                                      <p:cBhvr>
                                        <p:cTn id="19" dur="1" fill="hold">
                                          <p:stCondLst>
                                            <p:cond delay="0"/>
                                          </p:stCondLst>
                                        </p:cTn>
                                        <p:tgtEl>
                                          <p:spTgt spid="229"/>
                                        </p:tgtEl>
                                        <p:attrNameLst>
                                          <p:attrName>style.visibility</p:attrName>
                                        </p:attrNameLst>
                                      </p:cBhvr>
                                      <p:to>
                                        <p:strVal val="visible"/>
                                      </p:to>
                                    </p:set>
                                    <p:animEffect transition="in" filter="fade">
                                      <p:cBhvr>
                                        <p:cTn id="20" dur="1000"/>
                                        <p:tgtEl>
                                          <p:spTgt spid="2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231"/>
                                        </p:tgtEl>
                                        <p:attrNameLst>
                                          <p:attrName>style.visibility</p:attrName>
                                        </p:attrNameLst>
                                      </p:cBhvr>
                                      <p:to>
                                        <p:strVal val="visible"/>
                                      </p:to>
                                    </p:set>
                                    <p:animEffect transition="in" filter="fade">
                                      <p:cBhvr>
                                        <p:cTn id="25" dur="1000"/>
                                        <p:tgtEl>
                                          <p:spTgt spid="231"/>
                                        </p:tgtEl>
                                      </p:cBhvr>
                                    </p:animEffect>
                                  </p:childTnLst>
                                </p:cTn>
                              </p:par>
                              <p:par>
                                <p:cTn id="26" presetID="10" presetClass="entr" presetSubtype="0" fill="hold" nodeType="withEffect">
                                  <p:stCondLst>
                                    <p:cond delay="0"/>
                                  </p:stCondLst>
                                  <p:childTnLst>
                                    <p:set>
                                      <p:cBhvr>
                                        <p:cTn id="27" dur="1" fill="hold">
                                          <p:stCondLst>
                                            <p:cond delay="0"/>
                                          </p:stCondLst>
                                        </p:cTn>
                                        <p:tgtEl>
                                          <p:spTgt spid="232"/>
                                        </p:tgtEl>
                                        <p:attrNameLst>
                                          <p:attrName>style.visibility</p:attrName>
                                        </p:attrNameLst>
                                      </p:cBhvr>
                                      <p:to>
                                        <p:strVal val="visible"/>
                                      </p:to>
                                    </p:set>
                                    <p:animEffect transition="in" filter="fade">
                                      <p:cBhvr>
                                        <p:cTn id="28" dur="1000"/>
                                        <p:tgtEl>
                                          <p:spTgt spid="232"/>
                                        </p:tgtEl>
                                      </p:cBhvr>
                                    </p:animEffect>
                                  </p:childTnLst>
                                </p:cTn>
                              </p:par>
                              <p:par>
                                <p:cTn id="29" presetID="10" presetClass="entr" presetSubtype="0" fill="hold" nodeType="withEffect">
                                  <p:stCondLst>
                                    <p:cond delay="0"/>
                                  </p:stCondLst>
                                  <p:childTnLst>
                                    <p:set>
                                      <p:cBhvr>
                                        <p:cTn id="30" dur="1" fill="hold">
                                          <p:stCondLst>
                                            <p:cond delay="0"/>
                                          </p:stCondLst>
                                        </p:cTn>
                                        <p:tgtEl>
                                          <p:spTgt spid="233"/>
                                        </p:tgtEl>
                                        <p:attrNameLst>
                                          <p:attrName>style.visibility</p:attrName>
                                        </p:attrNameLst>
                                      </p:cBhvr>
                                      <p:to>
                                        <p:strVal val="visible"/>
                                      </p:to>
                                    </p:set>
                                    <p:animEffect transition="in" filter="fade">
                                      <p:cBhvr>
                                        <p:cTn id="31" dur="1000"/>
                                        <p:tgtEl>
                                          <p:spTgt spid="233"/>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34"/>
                                        </p:tgtEl>
                                        <p:attrNameLst>
                                          <p:attrName>style.visibility</p:attrName>
                                        </p:attrNameLst>
                                      </p:cBhvr>
                                      <p:to>
                                        <p:strVal val="visible"/>
                                      </p:to>
                                    </p:set>
                                    <p:animEffect transition="in" filter="fade">
                                      <p:cBhvr>
                                        <p:cTn id="36" dur="1000"/>
                                        <p:tgtEl>
                                          <p:spTgt spid="234"/>
                                        </p:tgtEl>
                                      </p:cBhvr>
                                    </p:animEffect>
                                  </p:childTnLst>
                                </p:cTn>
                              </p:par>
                              <p:par>
                                <p:cTn id="37" presetID="10" presetClass="entr" presetSubtype="0" fill="hold" nodeType="withEffect">
                                  <p:stCondLst>
                                    <p:cond delay="0"/>
                                  </p:stCondLst>
                                  <p:childTnLst>
                                    <p:set>
                                      <p:cBhvr>
                                        <p:cTn id="38" dur="1" fill="hold">
                                          <p:stCondLst>
                                            <p:cond delay="0"/>
                                          </p:stCondLst>
                                        </p:cTn>
                                        <p:tgtEl>
                                          <p:spTgt spid="235"/>
                                        </p:tgtEl>
                                        <p:attrNameLst>
                                          <p:attrName>style.visibility</p:attrName>
                                        </p:attrNameLst>
                                      </p:cBhvr>
                                      <p:to>
                                        <p:strVal val="visible"/>
                                      </p:to>
                                    </p:set>
                                    <p:animEffect transition="in" filter="fade">
                                      <p:cBhvr>
                                        <p:cTn id="39" dur="1000"/>
                                        <p:tgtEl>
                                          <p:spTgt spid="235"/>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36"/>
                                        </p:tgtEl>
                                        <p:attrNameLst>
                                          <p:attrName>style.visibility</p:attrName>
                                        </p:attrNameLst>
                                      </p:cBhvr>
                                      <p:to>
                                        <p:strVal val="visible"/>
                                      </p:to>
                                    </p:set>
                                    <p:animEffect transition="in" filter="fade">
                                      <p:cBhvr>
                                        <p:cTn id="44" dur="1000"/>
                                        <p:tgtEl>
                                          <p:spTgt spid="236"/>
                                        </p:tgtEl>
                                      </p:cBhvr>
                                    </p:animEffect>
                                  </p:childTnLst>
                                </p:cTn>
                              </p:par>
                              <p:par>
                                <p:cTn id="45" presetID="10" presetClass="entr" presetSubtype="0" fill="hold" nodeType="withEffect">
                                  <p:stCondLst>
                                    <p:cond delay="0"/>
                                  </p:stCondLst>
                                  <p:childTnLst>
                                    <p:set>
                                      <p:cBhvr>
                                        <p:cTn id="46" dur="1" fill="hold">
                                          <p:stCondLst>
                                            <p:cond delay="0"/>
                                          </p:stCondLst>
                                        </p:cTn>
                                        <p:tgtEl>
                                          <p:spTgt spid="237"/>
                                        </p:tgtEl>
                                        <p:attrNameLst>
                                          <p:attrName>style.visibility</p:attrName>
                                        </p:attrNameLst>
                                      </p:cBhvr>
                                      <p:to>
                                        <p:strVal val="visible"/>
                                      </p:to>
                                    </p:set>
                                    <p:animEffect transition="in" filter="fade">
                                      <p:cBhvr>
                                        <p:cTn id="47" dur="1000"/>
                                        <p:tgtEl>
                                          <p:spTgt spid="237"/>
                                        </p:tgtEl>
                                      </p:cBhvr>
                                    </p:animEffect>
                                  </p:childTnLst>
                                </p:cTn>
                              </p:par>
                              <p:par>
                                <p:cTn id="48" presetID="10" presetClass="entr" presetSubtype="0" fill="hold" nodeType="withEffect">
                                  <p:stCondLst>
                                    <p:cond delay="0"/>
                                  </p:stCondLst>
                                  <p:childTnLst>
                                    <p:set>
                                      <p:cBhvr>
                                        <p:cTn id="49" dur="1" fill="hold">
                                          <p:stCondLst>
                                            <p:cond delay="0"/>
                                          </p:stCondLst>
                                        </p:cTn>
                                        <p:tgtEl>
                                          <p:spTgt spid="238"/>
                                        </p:tgtEl>
                                        <p:attrNameLst>
                                          <p:attrName>style.visibility</p:attrName>
                                        </p:attrNameLst>
                                      </p:cBhvr>
                                      <p:to>
                                        <p:strVal val="visible"/>
                                      </p:to>
                                    </p:set>
                                    <p:animEffect transition="in" filter="fade">
                                      <p:cBhvr>
                                        <p:cTn id="50" dur="1000"/>
                                        <p:tgtEl>
                                          <p:spTgt spid="238"/>
                                        </p:tgtEl>
                                      </p:cBhvr>
                                    </p:animEffect>
                                  </p:childTnLst>
                                </p:cTn>
                              </p:par>
                              <p:par>
                                <p:cTn id="51" presetID="10" presetClass="entr" presetSubtype="0" fill="hold" nodeType="withEffect">
                                  <p:stCondLst>
                                    <p:cond delay="0"/>
                                  </p:stCondLst>
                                  <p:childTnLst>
                                    <p:set>
                                      <p:cBhvr>
                                        <p:cTn id="52" dur="1" fill="hold">
                                          <p:stCondLst>
                                            <p:cond delay="0"/>
                                          </p:stCondLst>
                                        </p:cTn>
                                        <p:tgtEl>
                                          <p:spTgt spid="239"/>
                                        </p:tgtEl>
                                        <p:attrNameLst>
                                          <p:attrName>style.visibility</p:attrName>
                                        </p:attrNameLst>
                                      </p:cBhvr>
                                      <p:to>
                                        <p:strVal val="visible"/>
                                      </p:to>
                                    </p:set>
                                    <p:animEffect transition="in" filter="fade">
                                      <p:cBhvr>
                                        <p:cTn id="53" dur="1000"/>
                                        <p:tgtEl>
                                          <p:spTgt spid="239"/>
                                        </p:tgtEl>
                                      </p:cBhvr>
                                    </p:animEffect>
                                  </p:childTnLst>
                                </p:cTn>
                              </p:par>
                              <p:par>
                                <p:cTn id="54" presetID="10" presetClass="entr" presetSubtype="0" fill="hold" nodeType="withEffect">
                                  <p:stCondLst>
                                    <p:cond delay="0"/>
                                  </p:stCondLst>
                                  <p:childTnLst>
                                    <p:set>
                                      <p:cBhvr>
                                        <p:cTn id="55" dur="1" fill="hold">
                                          <p:stCondLst>
                                            <p:cond delay="0"/>
                                          </p:stCondLst>
                                        </p:cTn>
                                        <p:tgtEl>
                                          <p:spTgt spid="240"/>
                                        </p:tgtEl>
                                        <p:attrNameLst>
                                          <p:attrName>style.visibility</p:attrName>
                                        </p:attrNameLst>
                                      </p:cBhvr>
                                      <p:to>
                                        <p:strVal val="visible"/>
                                      </p:to>
                                    </p:set>
                                    <p:animEffect transition="in" filter="fade">
                                      <p:cBhvr>
                                        <p:cTn id="56" dur="1000"/>
                                        <p:tgtEl>
                                          <p:spTgt spid="240"/>
                                        </p:tgtEl>
                                      </p:cBhvr>
                                    </p:animEffect>
                                  </p:childTnLst>
                                </p:cTn>
                              </p:par>
                              <p:par>
                                <p:cTn id="57" presetID="10" presetClass="entr" presetSubtype="0" fill="hold" nodeType="withEffect">
                                  <p:stCondLst>
                                    <p:cond delay="0"/>
                                  </p:stCondLst>
                                  <p:childTnLst>
                                    <p:set>
                                      <p:cBhvr>
                                        <p:cTn id="58" dur="1" fill="hold">
                                          <p:stCondLst>
                                            <p:cond delay="0"/>
                                          </p:stCondLst>
                                        </p:cTn>
                                        <p:tgtEl>
                                          <p:spTgt spid="241"/>
                                        </p:tgtEl>
                                        <p:attrNameLst>
                                          <p:attrName>style.visibility</p:attrName>
                                        </p:attrNameLst>
                                      </p:cBhvr>
                                      <p:to>
                                        <p:strVal val="visible"/>
                                      </p:to>
                                    </p:set>
                                    <p:animEffect transition="in" filter="fade">
                                      <p:cBhvr>
                                        <p:cTn id="59" dur="1000"/>
                                        <p:tgtEl>
                                          <p:spTgt spid="2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Now, let’s convert that into notes!</a:t>
            </a:r>
          </a:p>
        </p:txBody>
      </p:sp>
      <p:sp>
        <p:nvSpPr>
          <p:cNvPr id="247" name="Shape 247"/>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Scientific method process for experimentation used to explore observations and answer questions</a:t>
            </a:r>
          </a:p>
          <a:p>
            <a:pPr marL="457200" lvl="0" indent="-228600" rtl="0">
              <a:spcBef>
                <a:spcPts val="0"/>
              </a:spcBef>
            </a:pPr>
            <a:r>
              <a:rPr lang="en"/>
              <a:t>Sci. meth = process for experimentation / used 2 explore obs. + ans. Qs.</a:t>
            </a:r>
          </a:p>
          <a:p>
            <a:pPr marL="457200" lvl="0" indent="-228600" rtl="0">
              <a:spcBef>
                <a:spcPts val="0"/>
              </a:spcBef>
            </a:pPr>
            <a:r>
              <a:rPr lang="en"/>
              <a:t>Goal discover </a:t>
            </a:r>
            <a:r>
              <a:rPr lang="en">
                <a:solidFill>
                  <a:srgbClr val="333333"/>
                </a:solidFill>
              </a:rPr>
              <a:t>cause and effect relationships by asking questions, carefully gathering and examining the evidence, and seeing if all the available information can be combined logical answer.</a:t>
            </a:r>
          </a:p>
          <a:p>
            <a:pPr marL="457200" lvl="0" indent="-228600" rtl="0">
              <a:spcBef>
                <a:spcPts val="0"/>
              </a:spcBef>
            </a:pPr>
            <a:r>
              <a:rPr lang="en"/>
              <a:t>Sci. meth goal = disc. cause + eff relationships / ask qs + gather + examine ev. + see if avail. Info makes logical 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7">
                                            <p:txEl>
                                              <p:pRg st="0" end="0"/>
                                            </p:txEl>
                                          </p:spTgt>
                                        </p:tgtEl>
                                        <p:attrNameLst>
                                          <p:attrName>style.visibility</p:attrName>
                                        </p:attrNameLst>
                                      </p:cBhvr>
                                      <p:to>
                                        <p:strVal val="visible"/>
                                      </p:to>
                                    </p:set>
                                    <p:animEffect transition="in" filter="fade">
                                      <p:cBhvr>
                                        <p:cTn id="7" dur="1000"/>
                                        <p:tgtEl>
                                          <p:spTgt spid="2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7">
                                            <p:txEl>
                                              <p:pRg st="1" end="1"/>
                                            </p:txEl>
                                          </p:spTgt>
                                        </p:tgtEl>
                                        <p:attrNameLst>
                                          <p:attrName>style.visibility</p:attrName>
                                        </p:attrNameLst>
                                      </p:cBhvr>
                                      <p:to>
                                        <p:strVal val="visible"/>
                                      </p:to>
                                    </p:set>
                                    <p:animEffect transition="in" filter="fade">
                                      <p:cBhvr>
                                        <p:cTn id="12" dur="1000"/>
                                        <p:tgtEl>
                                          <p:spTgt spid="2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7">
                                            <p:txEl>
                                              <p:pRg st="2" end="2"/>
                                            </p:txEl>
                                          </p:spTgt>
                                        </p:tgtEl>
                                        <p:attrNameLst>
                                          <p:attrName>style.visibility</p:attrName>
                                        </p:attrNameLst>
                                      </p:cBhvr>
                                      <p:to>
                                        <p:strVal val="visible"/>
                                      </p:to>
                                    </p:set>
                                    <p:animEffect transition="in" filter="fade">
                                      <p:cBhvr>
                                        <p:cTn id="17" dur="1000"/>
                                        <p:tgtEl>
                                          <p:spTgt spid="2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7">
                                            <p:txEl>
                                              <p:pRg st="3" end="3"/>
                                            </p:txEl>
                                          </p:spTgt>
                                        </p:tgtEl>
                                        <p:attrNameLst>
                                          <p:attrName>style.visibility</p:attrName>
                                        </p:attrNameLst>
                                      </p:cBhvr>
                                      <p:to>
                                        <p:strVal val="visible"/>
                                      </p:to>
                                    </p:set>
                                    <p:animEffect transition="in" filter="fade">
                                      <p:cBhvr>
                                        <p:cTn id="22" dur="1000"/>
                                        <p:tgtEl>
                                          <p:spTgt spid="2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Underline ONLY keywords and phrases</a:t>
            </a:r>
          </a:p>
        </p:txBody>
      </p:sp>
      <p:sp>
        <p:nvSpPr>
          <p:cNvPr id="253" name="Shape 253"/>
          <p:cNvSpPr txBox="1">
            <a:spLocks noGrp="1"/>
          </p:cNvSpPr>
          <p:nvPr>
            <p:ph type="body" idx="1"/>
          </p:nvPr>
        </p:nvSpPr>
        <p:spPr>
          <a:xfrm>
            <a:off x="311700" y="1266325"/>
            <a:ext cx="8520600" cy="3294000"/>
          </a:xfrm>
          <a:prstGeom prst="rect">
            <a:avLst/>
          </a:prstGeom>
        </p:spPr>
        <p:txBody>
          <a:bodyPr lIns="91425" tIns="91425" rIns="91425" bIns="91425" anchor="t" anchorCtr="0">
            <a:noAutofit/>
          </a:bodyPr>
          <a:lstStyle/>
          <a:p>
            <a:pPr lvl="0" indent="457200" rtl="0">
              <a:spcBef>
                <a:spcPts val="0"/>
              </a:spcBef>
              <a:spcAft>
                <a:spcPts val="0"/>
              </a:spcAft>
              <a:buNone/>
            </a:pPr>
            <a:r>
              <a:rPr lang="en" sz="1400">
                <a:solidFill>
                  <a:srgbClr val="333333"/>
                </a:solidFill>
              </a:rPr>
              <a:t>The scientific method is a process for experimentation that is used to explore observations and answer questions. The goal of the scientific method is to discover cause and effect relationships by asking questions, carefully gathering and examining the evidence, and seeing if all the available information can be combined into a logical answer.</a:t>
            </a:r>
          </a:p>
          <a:p>
            <a:pPr lvl="0" indent="457200" rtl="0">
              <a:spcBef>
                <a:spcPts val="0"/>
              </a:spcBef>
              <a:spcAft>
                <a:spcPts val="0"/>
              </a:spcAft>
              <a:buNone/>
            </a:pPr>
            <a:endParaRPr sz="1400">
              <a:solidFill>
                <a:srgbClr val="333333"/>
              </a:solidFill>
            </a:endParaRPr>
          </a:p>
          <a:p>
            <a:pPr marL="914400" lvl="0" indent="-317500" rtl="0">
              <a:spcBef>
                <a:spcPts val="0"/>
              </a:spcBef>
              <a:buClr>
                <a:srgbClr val="333333"/>
              </a:buClr>
              <a:buSzPct val="100000"/>
            </a:pPr>
            <a:r>
              <a:rPr lang="en" sz="1400"/>
              <a:t>Sci. meth = process for experimentation / used 2 explore obs. + ans. Qs.</a:t>
            </a:r>
          </a:p>
          <a:p>
            <a:pPr marL="914400" lvl="0" indent="-317500" rtl="0">
              <a:spcBef>
                <a:spcPts val="0"/>
              </a:spcBef>
              <a:buSzPct val="100000"/>
            </a:pPr>
            <a:r>
              <a:rPr lang="en" sz="1400"/>
              <a:t>Sci. meth goal = disc. cause + eff relationships / ask qs + gather + examine ev. + see if avail. Info makes logical 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3">
                                            <p:txEl>
                                              <p:pRg st="0" end="0"/>
                                            </p:txEl>
                                          </p:spTgt>
                                        </p:tgtEl>
                                        <p:attrNameLst>
                                          <p:attrName>style.visibility</p:attrName>
                                        </p:attrNameLst>
                                      </p:cBhvr>
                                      <p:to>
                                        <p:strVal val="visible"/>
                                      </p:to>
                                    </p:set>
                                    <p:animEffect transition="in" filter="fade">
                                      <p:cBhvr>
                                        <p:cTn id="7" dur="1000"/>
                                        <p:tgtEl>
                                          <p:spTgt spid="25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53">
                                            <p:txEl>
                                              <p:pRg st="1" end="1"/>
                                            </p:txEl>
                                          </p:spTgt>
                                        </p:tgtEl>
                                        <p:attrNameLst>
                                          <p:attrName>style.visibility</p:attrName>
                                        </p:attrNameLst>
                                      </p:cBhvr>
                                      <p:to>
                                        <p:strVal val="visible"/>
                                      </p:to>
                                    </p:set>
                                    <p:animEffect transition="in" filter="fade">
                                      <p:cBhvr>
                                        <p:cTn id="12" dur="1000"/>
                                        <p:tgtEl>
                                          <p:spTgt spid="25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3">
                                            <p:txEl>
                                              <p:pRg st="2" end="2"/>
                                            </p:txEl>
                                          </p:spTgt>
                                        </p:tgtEl>
                                        <p:attrNameLst>
                                          <p:attrName>style.visibility</p:attrName>
                                        </p:attrNameLst>
                                      </p:cBhvr>
                                      <p:to>
                                        <p:strVal val="visible"/>
                                      </p:to>
                                    </p:set>
                                    <p:animEffect transition="in" filter="fade">
                                      <p:cBhvr>
                                        <p:cTn id="17" dur="1000"/>
                                        <p:tgtEl>
                                          <p:spTgt spid="25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53">
                                            <p:txEl>
                                              <p:pRg st="3" end="3"/>
                                            </p:txEl>
                                          </p:spTgt>
                                        </p:tgtEl>
                                        <p:attrNameLst>
                                          <p:attrName>style.visibility</p:attrName>
                                        </p:attrNameLst>
                                      </p:cBhvr>
                                      <p:to>
                                        <p:strVal val="visible"/>
                                      </p:to>
                                    </p:set>
                                    <p:animEffect transition="in" filter="fade">
                                      <p:cBhvr>
                                        <p:cTn id="22" dur="1000"/>
                                        <p:tgtEl>
                                          <p:spTgt spid="25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Now, try the HoopSwagg article!</a:t>
            </a:r>
          </a:p>
        </p:txBody>
      </p:sp>
      <p:sp>
        <p:nvSpPr>
          <p:cNvPr id="259" name="Shape 25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pPr>
            <a:r>
              <a:rPr lang="en"/>
              <a:t>2-3 per group</a:t>
            </a:r>
          </a:p>
          <a:p>
            <a:pPr marL="457200" lvl="0" indent="-228600" rtl="0">
              <a:spcBef>
                <a:spcPts val="0"/>
              </a:spcBef>
            </a:pPr>
            <a:r>
              <a:rPr lang="en"/>
              <a:t>Spread out</a:t>
            </a:r>
          </a:p>
          <a:p>
            <a:pPr marL="457200" lvl="0" indent="-228600">
              <a:spcBef>
                <a:spcPts val="0"/>
              </a:spcBef>
            </a:pPr>
            <a:r>
              <a:rPr lang="en" b="1" i="1" u="sng"/>
              <a:t>quietly</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623400"/>
          </a:xfrm>
          <a:prstGeom prst="rect">
            <a:avLst/>
          </a:prstGeom>
        </p:spPr>
        <p:txBody>
          <a:bodyPr lIns="91425" tIns="91425" rIns="91425" bIns="91425" anchor="t" anchorCtr="0">
            <a:noAutofit/>
          </a:bodyPr>
          <a:lstStyle/>
          <a:p>
            <a:pPr lvl="0">
              <a:spcBef>
                <a:spcPts val="0"/>
              </a:spcBef>
              <a:buNone/>
            </a:pPr>
            <a:r>
              <a:rPr lang="en"/>
              <a:t>Intro to TWR Note-Taking</a:t>
            </a:r>
          </a:p>
        </p:txBody>
      </p:sp>
      <p:sp>
        <p:nvSpPr>
          <p:cNvPr id="159" name="Shape 159"/>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pPr>
            <a:r>
              <a:rPr lang="en" sz="1400" dirty="0"/>
              <a:t>Background of TWR</a:t>
            </a:r>
          </a:p>
          <a:p>
            <a:pPr marL="457200" lvl="0" indent="-228600" rtl="0">
              <a:spcBef>
                <a:spcPts val="0"/>
              </a:spcBef>
            </a:pPr>
            <a:r>
              <a:rPr lang="en" sz="1400" dirty="0"/>
              <a:t>Point of taking </a:t>
            </a:r>
            <a:r>
              <a:rPr lang="en" sz="1400" b="1" i="1" u="sng" dirty="0"/>
              <a:t>notes</a:t>
            </a:r>
          </a:p>
          <a:p>
            <a:pPr marL="914400" lvl="1" indent="-228600" rtl="0">
              <a:spcBef>
                <a:spcPts val="0"/>
              </a:spcBef>
            </a:pPr>
            <a:r>
              <a:rPr lang="en" dirty="0"/>
              <a:t>Allows us to get ideas and thoughts down quickly-no complete sentences</a:t>
            </a:r>
          </a:p>
          <a:p>
            <a:pPr marL="914400" lvl="1" indent="-228600" rtl="0">
              <a:spcBef>
                <a:spcPts val="0"/>
              </a:spcBef>
            </a:pPr>
            <a:r>
              <a:rPr lang="en" dirty="0"/>
              <a:t>Should be able to understand a day + week + month </a:t>
            </a:r>
            <a:r>
              <a:rPr lang="en" dirty="0" smtClean="0"/>
              <a:t>later</a:t>
            </a:r>
            <a:endParaRPr lang="e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Symbols</a:t>
            </a:r>
            <a:endParaRPr lang="en-US" dirty="0"/>
          </a:p>
        </p:txBody>
      </p:sp>
      <p:sp>
        <p:nvSpPr>
          <p:cNvPr id="3" name="Text Placeholder 2"/>
          <p:cNvSpPr>
            <a:spLocks noGrp="1"/>
          </p:cNvSpPr>
          <p:nvPr>
            <p:ph type="body" idx="1"/>
          </p:nvPr>
        </p:nvSpPr>
        <p:spPr/>
        <p:txBody>
          <a:bodyPr/>
          <a:lstStyle/>
          <a:p>
            <a:pPr marL="914400" lvl="1" indent="-228600"/>
            <a:r>
              <a:rPr lang="en" dirty="0"/>
              <a:t>/ ………………. New idea</a:t>
            </a:r>
          </a:p>
          <a:p>
            <a:pPr marL="914400" lvl="1" indent="-228600"/>
            <a:r>
              <a:rPr lang="en" dirty="0"/>
              <a:t>+ or &amp; …………. And</a:t>
            </a:r>
          </a:p>
          <a:p>
            <a:pPr marL="914400" lvl="1" indent="-228600"/>
            <a:r>
              <a:rPr lang="en" dirty="0"/>
              <a:t>= ………………. Means that, equal, same as</a:t>
            </a:r>
          </a:p>
          <a:p>
            <a:pPr marL="914400" lvl="1" indent="-228600"/>
            <a:r>
              <a:rPr lang="en" dirty="0"/>
              <a:t>        ……………. Leads to, results in, cause-effect</a:t>
            </a:r>
          </a:p>
          <a:p>
            <a:pPr marL="914400" lvl="1" indent="-228600"/>
            <a:r>
              <a:rPr lang="en" dirty="0"/>
              <a:t>……………….... Increase, growth, rise</a:t>
            </a:r>
          </a:p>
          <a:p>
            <a:pPr marL="914400" lvl="1" indent="-228600"/>
            <a:r>
              <a:rPr lang="en" dirty="0"/>
              <a:t>…………………. Decrease, decline</a:t>
            </a:r>
          </a:p>
          <a:p>
            <a:pPr>
              <a:buNone/>
            </a:pPr>
            <a:endParaRPr lang="en-US" dirty="0"/>
          </a:p>
        </p:txBody>
      </p:sp>
      <p:cxnSp>
        <p:nvCxnSpPr>
          <p:cNvPr id="4" name="Shape 160"/>
          <p:cNvCxnSpPr/>
          <p:nvPr/>
        </p:nvCxnSpPr>
        <p:spPr>
          <a:xfrm>
            <a:off x="1323274" y="2752021"/>
            <a:ext cx="285300" cy="0"/>
          </a:xfrm>
          <a:prstGeom prst="straightConnector1">
            <a:avLst/>
          </a:prstGeom>
          <a:noFill/>
          <a:ln w="9525" cap="flat" cmpd="sng">
            <a:solidFill>
              <a:schemeClr val="dk2"/>
            </a:solidFill>
            <a:prstDash val="solid"/>
            <a:round/>
            <a:headEnd type="none" w="lg" len="lg"/>
            <a:tailEnd type="triangle" w="lg" len="lg"/>
          </a:ln>
        </p:spPr>
      </p:cxnSp>
      <p:cxnSp>
        <p:nvCxnSpPr>
          <p:cNvPr id="5" name="Shape 161"/>
          <p:cNvCxnSpPr/>
          <p:nvPr/>
        </p:nvCxnSpPr>
        <p:spPr>
          <a:xfrm flipV="1">
            <a:off x="1268683" y="3035791"/>
            <a:ext cx="0" cy="301087"/>
          </a:xfrm>
          <a:prstGeom prst="straightConnector1">
            <a:avLst/>
          </a:prstGeom>
          <a:noFill/>
          <a:ln w="9525" cap="flat" cmpd="sng">
            <a:solidFill>
              <a:schemeClr val="dk2"/>
            </a:solidFill>
            <a:prstDash val="solid"/>
            <a:round/>
            <a:headEnd type="none" w="lg" len="lg"/>
            <a:tailEnd type="triangle" w="lg" len="lg"/>
          </a:ln>
        </p:spPr>
      </p:cxnSp>
      <p:cxnSp>
        <p:nvCxnSpPr>
          <p:cNvPr id="6" name="Shape 162"/>
          <p:cNvCxnSpPr/>
          <p:nvPr/>
        </p:nvCxnSpPr>
        <p:spPr>
          <a:xfrm>
            <a:off x="1268683" y="3418764"/>
            <a:ext cx="0" cy="282412"/>
          </a:xfrm>
          <a:prstGeom prst="straightConnector1">
            <a:avLst/>
          </a:prstGeom>
          <a:noFill/>
          <a:ln w="9525"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2920118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Abbreviations-Get It Down Quick!</a:t>
            </a:r>
          </a:p>
        </p:txBody>
      </p:sp>
      <p:sp>
        <p:nvSpPr>
          <p:cNvPr id="168" name="Shape 168"/>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 sz="1200" dirty="0"/>
              <a:t>Days	(mon, tues)		</a:t>
            </a:r>
            <a:r>
              <a:rPr lang="en" sz="1200" dirty="0" smtClean="0"/>
              <a:t>am/pm</a:t>
            </a:r>
            <a:r>
              <a:rPr lang="en" sz="1200" dirty="0"/>
              <a:t>					min/max</a:t>
            </a:r>
          </a:p>
          <a:p>
            <a:pPr lvl="0" rtl="0">
              <a:spcBef>
                <a:spcPts val="0"/>
              </a:spcBef>
              <a:buNone/>
            </a:pPr>
            <a:r>
              <a:rPr lang="en" sz="1200" dirty="0"/>
              <a:t>Months (Jan, Feb)		etc.					</a:t>
            </a:r>
            <a:r>
              <a:rPr lang="en" sz="1200" dirty="0" smtClean="0"/>
              <a:t>vs</a:t>
            </a:r>
            <a:endParaRPr lang="en" sz="1200" dirty="0"/>
          </a:p>
          <a:p>
            <a:pPr lvl="0" rtl="0">
              <a:spcBef>
                <a:spcPts val="0"/>
              </a:spcBef>
              <a:buNone/>
            </a:pPr>
            <a:r>
              <a:rPr lang="en" sz="1200" dirty="0"/>
              <a:t>Numbers (four=4)		</a:t>
            </a:r>
            <a:r>
              <a:rPr lang="en" sz="1200" dirty="0" smtClean="0"/>
              <a:t>e.g</a:t>
            </a:r>
            <a:r>
              <a:rPr lang="en" sz="1200" dirty="0"/>
              <a:t>./ex./i.e.					ch/p/pp</a:t>
            </a:r>
          </a:p>
          <a:p>
            <a:pPr lvl="0" rtl="0">
              <a:spcBef>
                <a:spcPts val="0"/>
              </a:spcBef>
              <a:buNone/>
            </a:pPr>
            <a:r>
              <a:rPr lang="en" sz="1200" dirty="0"/>
              <a:t>Measurement (qt., ft.)		w/, w/o, w/i, b/c, b4				ASAP</a:t>
            </a:r>
          </a:p>
          <a:p>
            <a:pPr lvl="0" rtl="0">
              <a:spcBef>
                <a:spcPts val="0"/>
              </a:spcBef>
              <a:buNone/>
            </a:pPr>
            <a:r>
              <a:rPr lang="en" sz="1200" dirty="0"/>
              <a:t>Titles (Ms., Dr.)		re:					</a:t>
            </a:r>
            <a:r>
              <a:rPr lang="en" sz="1200" dirty="0" smtClean="0"/>
              <a:t>con’t</a:t>
            </a:r>
            <a:endParaRPr lang="en" sz="1200" dirty="0"/>
          </a:p>
          <a:p>
            <a:pPr lvl="0" rtl="0">
              <a:spcBef>
                <a:spcPts val="0"/>
              </a:spcBef>
              <a:buNone/>
            </a:pPr>
            <a:r>
              <a:rPr lang="en" sz="1200" dirty="0"/>
              <a:t>States (VA, NC)		</a:t>
            </a:r>
            <a:r>
              <a:rPr lang="en" sz="1200" dirty="0" smtClean="0"/>
              <a:t>esp</a:t>
            </a:r>
            <a:r>
              <a:rPr lang="en" sz="1200" dirty="0"/>
              <a:t>					sm/lge/amt</a:t>
            </a:r>
          </a:p>
          <a:p>
            <a:pPr lvl="0" rtl="0">
              <a:spcBef>
                <a:spcPts val="0"/>
              </a:spcBef>
              <a:buNone/>
            </a:pPr>
            <a:r>
              <a:rPr lang="en" sz="1200" dirty="0"/>
              <a:t>Addresses (St. Ave.)		gov’t, </a:t>
            </a:r>
            <a:r>
              <a:rPr lang="en" sz="1200" dirty="0" smtClean="0"/>
              <a:t>nat’l</a:t>
            </a:r>
            <a:endParaRPr lang="en"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Shape 17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Convert Sentence into key words, phrases, abbreviations, and symbols</a:t>
            </a:r>
          </a:p>
        </p:txBody>
      </p:sp>
      <p:sp>
        <p:nvSpPr>
          <p:cNvPr id="174" name="Shape 174"/>
          <p:cNvSpPr txBox="1">
            <a:spLocks noGrp="1"/>
          </p:cNvSpPr>
          <p:nvPr>
            <p:ph type="body" idx="1"/>
          </p:nvPr>
        </p:nvSpPr>
        <p:spPr>
          <a:xfrm>
            <a:off x="311700" y="1666600"/>
            <a:ext cx="8520600" cy="1640100"/>
          </a:xfrm>
          <a:prstGeom prst="rect">
            <a:avLst/>
          </a:prstGeom>
        </p:spPr>
        <p:txBody>
          <a:bodyPr lIns="91425" tIns="91425" rIns="91425" bIns="91425" anchor="t" anchorCtr="0">
            <a:noAutofit/>
          </a:bodyPr>
          <a:lstStyle/>
          <a:p>
            <a:pPr lvl="0" algn="ctr" rtl="0">
              <a:spcBef>
                <a:spcPts val="0"/>
              </a:spcBef>
              <a:buNone/>
            </a:pPr>
            <a:r>
              <a:rPr lang="en"/>
              <a:t>George Washington was the first president of the United States.</a:t>
            </a:r>
          </a:p>
          <a:p>
            <a:pPr lvl="0" algn="ctr" rtl="0">
              <a:spcBef>
                <a:spcPts val="0"/>
              </a:spcBef>
              <a:buNone/>
            </a:pPr>
            <a:endParaRPr/>
          </a:p>
          <a:p>
            <a:pPr lvl="0" algn="ctr" rtl="0">
              <a:spcBef>
                <a:spcPts val="0"/>
              </a:spcBef>
              <a:buNone/>
            </a:pPr>
            <a:endParaRPr/>
          </a:p>
          <a:p>
            <a:pPr lvl="0" algn="ctr" rtl="0">
              <a:spcBef>
                <a:spcPts val="0"/>
              </a:spcBef>
              <a:buNone/>
            </a:pPr>
            <a:endParaRPr/>
          </a:p>
        </p:txBody>
      </p:sp>
      <p:cxnSp>
        <p:nvCxnSpPr>
          <p:cNvPr id="175" name="Shape 175"/>
          <p:cNvCxnSpPr/>
          <p:nvPr/>
        </p:nvCxnSpPr>
        <p:spPr>
          <a:xfrm>
            <a:off x="4583675" y="2344325"/>
            <a:ext cx="11700" cy="921300"/>
          </a:xfrm>
          <a:prstGeom prst="straightConnector1">
            <a:avLst/>
          </a:prstGeom>
          <a:noFill/>
          <a:ln w="9525" cap="flat" cmpd="sng">
            <a:solidFill>
              <a:schemeClr val="dk2"/>
            </a:solidFill>
            <a:prstDash val="solid"/>
            <a:round/>
            <a:headEnd type="none" w="lg" len="lg"/>
            <a:tailEnd type="triangle" w="lg" len="lg"/>
          </a:ln>
        </p:spPr>
      </p:cxnSp>
      <p:sp>
        <p:nvSpPr>
          <p:cNvPr id="176" name="Shape 176"/>
          <p:cNvSpPr txBox="1"/>
          <p:nvPr/>
        </p:nvSpPr>
        <p:spPr>
          <a:xfrm>
            <a:off x="1808900" y="3485900"/>
            <a:ext cx="5809500" cy="10521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800">
                <a:solidFill>
                  <a:schemeClr val="dk2"/>
                </a:solidFill>
                <a:latin typeface="Open Sans"/>
                <a:ea typeface="Open Sans"/>
                <a:cs typeface="Open Sans"/>
                <a:sym typeface="Open Sans"/>
              </a:rPr>
              <a:t>G.W.=1st pres./ U.S.</a:t>
            </a:r>
          </a:p>
          <a:p>
            <a:pPr lvl="0">
              <a:spcBef>
                <a:spcPts val="0"/>
              </a:spcBef>
              <a:buNone/>
            </a:pPr>
            <a:endParaRPr/>
          </a:p>
        </p:txBody>
      </p:sp>
      <p:sp>
        <p:nvSpPr>
          <p:cNvPr id="177" name="Shape 177"/>
          <p:cNvSpPr txBox="1"/>
          <p:nvPr/>
        </p:nvSpPr>
        <p:spPr>
          <a:xfrm>
            <a:off x="6084900" y="2332950"/>
            <a:ext cx="2798400" cy="1734900"/>
          </a:xfrm>
          <a:prstGeom prst="rect">
            <a:avLst/>
          </a:prstGeom>
          <a:noFill/>
          <a:ln>
            <a:noFill/>
          </a:ln>
        </p:spPr>
        <p:txBody>
          <a:bodyPr lIns="91425" tIns="91425" rIns="91425" bIns="91425" anchor="t" anchorCtr="0">
            <a:noAutofit/>
          </a:bodyPr>
          <a:lstStyle/>
          <a:p>
            <a:pPr lvl="0">
              <a:spcBef>
                <a:spcPts val="0"/>
              </a:spcBef>
              <a:buNone/>
            </a:pPr>
            <a:r>
              <a:rPr lang="en"/>
              <a:t>Remember: use abbreviations, keywords, symbols to make it understandable, but quick to jot down.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4"/>
                                        </p:tgtEl>
                                        <p:attrNameLst>
                                          <p:attrName>style.visibility</p:attrName>
                                        </p:attrNameLst>
                                      </p:cBhvr>
                                      <p:to>
                                        <p:strVal val="visible"/>
                                      </p:to>
                                    </p:set>
                                    <p:animEffect transition="in" filter="fade">
                                      <p:cBhvr>
                                        <p:cTn id="7" dur="1000"/>
                                        <p:tgtEl>
                                          <p:spTgt spid="17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75"/>
                                        </p:tgtEl>
                                        <p:attrNameLst>
                                          <p:attrName>style.visibility</p:attrName>
                                        </p:attrNameLst>
                                      </p:cBhvr>
                                      <p:to>
                                        <p:strVal val="visible"/>
                                      </p:to>
                                    </p:set>
                                    <p:animEffect transition="in" filter="fade">
                                      <p:cBhvr>
                                        <p:cTn id="12" dur="1000"/>
                                        <p:tgtEl>
                                          <p:spTgt spid="17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7"/>
                                        </p:tgtEl>
                                        <p:attrNameLst>
                                          <p:attrName>style.visibility</p:attrName>
                                        </p:attrNameLst>
                                      </p:cBhvr>
                                      <p:to>
                                        <p:strVal val="visible"/>
                                      </p:to>
                                    </p:set>
                                    <p:animEffect transition="in" filter="fade">
                                      <p:cBhvr>
                                        <p:cTn id="17" dur="1000"/>
                                        <p:tgtEl>
                                          <p:spTgt spid="17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6"/>
                                        </p:tgtEl>
                                        <p:attrNameLst>
                                          <p:attrName>style.visibility</p:attrName>
                                        </p:attrNameLst>
                                      </p:cBhvr>
                                      <p:to>
                                        <p:strVal val="visible"/>
                                      </p:to>
                                    </p:set>
                                    <p:animEffect transition="in" filter="fade">
                                      <p:cBhvr>
                                        <p:cTn id="22" dur="1000"/>
                                        <p:tgtEl>
                                          <p:spTgt spid="1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Try it! Let’s do three together.</a:t>
            </a:r>
          </a:p>
        </p:txBody>
      </p:sp>
      <p:sp>
        <p:nvSpPr>
          <p:cNvPr id="183" name="Shape 183"/>
          <p:cNvSpPr txBox="1">
            <a:spLocks noGrp="1"/>
          </p:cNvSpPr>
          <p:nvPr>
            <p:ph type="body" idx="1"/>
          </p:nvPr>
        </p:nvSpPr>
        <p:spPr>
          <a:xfrm>
            <a:off x="311700" y="1468825"/>
            <a:ext cx="8520600" cy="3336300"/>
          </a:xfrm>
          <a:prstGeom prst="rect">
            <a:avLst/>
          </a:prstGeom>
        </p:spPr>
        <p:txBody>
          <a:bodyPr lIns="91425" tIns="91425" rIns="91425" bIns="91425" anchor="t" anchorCtr="0">
            <a:noAutofit/>
          </a:bodyPr>
          <a:lstStyle/>
          <a:p>
            <a:pPr lvl="0" rtl="0">
              <a:spcBef>
                <a:spcPts val="0"/>
              </a:spcBef>
              <a:buNone/>
            </a:pPr>
            <a:r>
              <a:rPr lang="en"/>
              <a:t>1.	New York City is an exciting place.</a:t>
            </a:r>
          </a:p>
          <a:p>
            <a:pPr lvl="0" rtl="0">
              <a:spcBef>
                <a:spcPts val="0"/>
              </a:spcBef>
              <a:buNone/>
            </a:pPr>
            <a:r>
              <a:rPr lang="en"/>
              <a:t>……………………………………………………………………………………………</a:t>
            </a:r>
          </a:p>
          <a:p>
            <a:pPr lvl="0" rtl="0">
              <a:spcBef>
                <a:spcPts val="0"/>
              </a:spcBef>
              <a:buNone/>
            </a:pPr>
            <a:r>
              <a:rPr lang="en"/>
              <a:t>2.	In 1886, the Statue of Liberty opened in New York Harbor.</a:t>
            </a:r>
          </a:p>
          <a:p>
            <a:pPr lvl="0" rtl="0">
              <a:spcBef>
                <a:spcPts val="0"/>
              </a:spcBef>
              <a:buNone/>
            </a:pPr>
            <a:r>
              <a:rPr lang="en"/>
              <a:t>……………………………………………………………………………………………</a:t>
            </a:r>
          </a:p>
          <a:p>
            <a:pPr lvl="0" rtl="0">
              <a:spcBef>
                <a:spcPts val="0"/>
              </a:spcBef>
              <a:buNone/>
            </a:pPr>
            <a:r>
              <a:rPr lang="en"/>
              <a:t>3.	New York City’s restaurants, museums and Broadway shows attract millions of tourists each year.</a:t>
            </a:r>
          </a:p>
          <a:p>
            <a:pPr lvl="0" rtl="0">
              <a:spcBef>
                <a:spcPts val="0"/>
              </a:spcBef>
              <a:buNone/>
            </a:pPr>
            <a:r>
              <a:rPr lang="en"/>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Convert Sentence into key words, phrases, abbreviations, and symbols</a:t>
            </a:r>
          </a:p>
        </p:txBody>
      </p:sp>
      <p:sp>
        <p:nvSpPr>
          <p:cNvPr id="189" name="Shape 189"/>
          <p:cNvSpPr txBox="1">
            <a:spLocks noGrp="1"/>
          </p:cNvSpPr>
          <p:nvPr>
            <p:ph type="body" idx="1"/>
          </p:nvPr>
        </p:nvSpPr>
        <p:spPr>
          <a:xfrm>
            <a:off x="311700" y="1468825"/>
            <a:ext cx="8520600" cy="3313200"/>
          </a:xfrm>
          <a:prstGeom prst="rect">
            <a:avLst/>
          </a:prstGeom>
        </p:spPr>
        <p:txBody>
          <a:bodyPr lIns="91425" tIns="91425" rIns="91425" bIns="91425" anchor="t" anchorCtr="0">
            <a:noAutofit/>
          </a:bodyPr>
          <a:lstStyle/>
          <a:p>
            <a:pPr lvl="0" rtl="0">
              <a:spcBef>
                <a:spcPts val="0"/>
              </a:spcBef>
              <a:buNone/>
            </a:pPr>
            <a:r>
              <a:rPr lang="en"/>
              <a:t>1.	Artifacts are man-made objects.</a:t>
            </a:r>
          </a:p>
          <a:p>
            <a:pPr lvl="0" rtl="0">
              <a:spcBef>
                <a:spcPts val="0"/>
              </a:spcBef>
              <a:buNone/>
            </a:pPr>
            <a:r>
              <a:rPr lang="en"/>
              <a:t>……………………………………………………………………………………………</a:t>
            </a:r>
          </a:p>
          <a:p>
            <a:pPr lvl="0" rtl="0">
              <a:spcBef>
                <a:spcPts val="0"/>
              </a:spcBef>
              <a:buNone/>
            </a:pPr>
            <a:r>
              <a:rPr lang="en"/>
              <a:t>2.	Weapons, pottery, bowls, and tools are examples of artifacts.</a:t>
            </a:r>
          </a:p>
          <a:p>
            <a:pPr lvl="0" rtl="0">
              <a:spcBef>
                <a:spcPts val="0"/>
              </a:spcBef>
              <a:buNone/>
            </a:pPr>
            <a:r>
              <a:rPr lang="en"/>
              <a:t>……………………………………………………………………………………………</a:t>
            </a:r>
          </a:p>
          <a:p>
            <a:pPr lvl="0" rtl="0">
              <a:spcBef>
                <a:spcPts val="0"/>
              </a:spcBef>
              <a:buNone/>
            </a:pPr>
            <a:r>
              <a:rPr lang="en"/>
              <a:t>3.	Artifacts can give clues about ancient civilizations.</a:t>
            </a:r>
          </a:p>
          <a:p>
            <a:pPr lvl="0" rtl="0">
              <a:spcBef>
                <a:spcPts val="0"/>
              </a:spcBef>
              <a:buNone/>
            </a:pPr>
            <a:r>
              <a:rPr lang="en"/>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
              <a:t>The cool thing about it...</a:t>
            </a:r>
          </a:p>
        </p:txBody>
      </p:sp>
      <p:sp>
        <p:nvSpPr>
          <p:cNvPr id="195" name="Shape 19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a:spcBef>
                <a:spcPts val="0"/>
              </a:spcBef>
            </a:pPr>
            <a:r>
              <a:rPr lang="en"/>
              <a:t>Anything you write in note taking symbols and forms, should easily translate back into a sentence!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
              <a:t>Convert key words, phrases abbreviations, and symbols into a sentence</a:t>
            </a:r>
          </a:p>
        </p:txBody>
      </p:sp>
      <p:sp>
        <p:nvSpPr>
          <p:cNvPr id="201" name="Shape 201"/>
          <p:cNvSpPr txBox="1">
            <a:spLocks noGrp="1"/>
          </p:cNvSpPr>
          <p:nvPr>
            <p:ph type="body" idx="1"/>
          </p:nvPr>
        </p:nvSpPr>
        <p:spPr>
          <a:xfrm>
            <a:off x="329225" y="1626575"/>
            <a:ext cx="8520600" cy="1814400"/>
          </a:xfrm>
          <a:prstGeom prst="rect">
            <a:avLst/>
          </a:prstGeom>
        </p:spPr>
        <p:txBody>
          <a:bodyPr lIns="91425" tIns="91425" rIns="91425" bIns="91425" anchor="t" anchorCtr="0">
            <a:noAutofit/>
          </a:bodyPr>
          <a:lstStyle/>
          <a:p>
            <a:pPr lvl="0" algn="ctr" rtl="0">
              <a:spcBef>
                <a:spcPts val="0"/>
              </a:spcBef>
              <a:buNone/>
            </a:pPr>
            <a:r>
              <a:rPr lang="en"/>
              <a:t>G.W.= 1st pres./U.S.</a:t>
            </a:r>
          </a:p>
          <a:p>
            <a:pPr lvl="0" algn="ctr" rtl="0">
              <a:spcBef>
                <a:spcPts val="0"/>
              </a:spcBef>
              <a:buNone/>
            </a:pPr>
            <a:endParaRPr/>
          </a:p>
          <a:p>
            <a:pPr lvl="0" algn="ctr" rtl="0">
              <a:spcBef>
                <a:spcPts val="0"/>
              </a:spcBef>
              <a:buNone/>
            </a:pPr>
            <a:endParaRPr/>
          </a:p>
          <a:p>
            <a:pPr lvl="0" algn="ctr" rtl="0">
              <a:spcBef>
                <a:spcPts val="0"/>
              </a:spcBef>
              <a:buNone/>
            </a:pPr>
            <a:endParaRPr/>
          </a:p>
          <a:p>
            <a:pPr lvl="0" algn="ctr" rtl="0">
              <a:spcBef>
                <a:spcPts val="0"/>
              </a:spcBef>
              <a:buNone/>
            </a:pPr>
            <a:endParaRPr/>
          </a:p>
        </p:txBody>
      </p:sp>
      <p:cxnSp>
        <p:nvCxnSpPr>
          <p:cNvPr id="202" name="Shape 202"/>
          <p:cNvCxnSpPr/>
          <p:nvPr/>
        </p:nvCxnSpPr>
        <p:spPr>
          <a:xfrm>
            <a:off x="4583675" y="2344325"/>
            <a:ext cx="11700" cy="921300"/>
          </a:xfrm>
          <a:prstGeom prst="straightConnector1">
            <a:avLst/>
          </a:prstGeom>
          <a:noFill/>
          <a:ln w="9525" cap="flat" cmpd="sng">
            <a:solidFill>
              <a:schemeClr val="dk2"/>
            </a:solidFill>
            <a:prstDash val="solid"/>
            <a:round/>
            <a:headEnd type="none" w="lg" len="lg"/>
            <a:tailEnd type="triangle" w="lg" len="lg"/>
          </a:ln>
        </p:spPr>
      </p:cxnSp>
      <p:sp>
        <p:nvSpPr>
          <p:cNvPr id="203" name="Shape 203"/>
          <p:cNvSpPr txBox="1"/>
          <p:nvPr/>
        </p:nvSpPr>
        <p:spPr>
          <a:xfrm>
            <a:off x="1762325" y="3642600"/>
            <a:ext cx="5654400" cy="1197600"/>
          </a:xfrm>
          <a:prstGeom prst="rect">
            <a:avLst/>
          </a:prstGeom>
          <a:noFill/>
          <a:ln>
            <a:noFill/>
          </a:ln>
        </p:spPr>
        <p:txBody>
          <a:bodyPr lIns="91425" tIns="91425" rIns="91425" bIns="91425" anchor="t" anchorCtr="0">
            <a:noAutofit/>
          </a:bodyPr>
          <a:lstStyle/>
          <a:p>
            <a:pPr lvl="0" algn="ctr" rtl="0">
              <a:lnSpc>
                <a:spcPct val="115000"/>
              </a:lnSpc>
              <a:spcBef>
                <a:spcPts val="0"/>
              </a:spcBef>
              <a:spcAft>
                <a:spcPts val="1600"/>
              </a:spcAft>
              <a:buNone/>
            </a:pPr>
            <a:r>
              <a:rPr lang="en" sz="1800">
                <a:solidFill>
                  <a:schemeClr val="dk2"/>
                </a:solidFill>
                <a:latin typeface="Open Sans"/>
                <a:ea typeface="Open Sans"/>
                <a:cs typeface="Open Sans"/>
                <a:sym typeface="Open Sans"/>
              </a:rPr>
              <a:t>George Washington was the first president of the United States.</a:t>
            </a:r>
          </a:p>
          <a:p>
            <a:pPr lvl="0">
              <a:spcBef>
                <a:spcPts val="0"/>
              </a:spcBef>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1"/>
                                        </p:tgtEl>
                                        <p:attrNameLst>
                                          <p:attrName>style.visibility</p:attrName>
                                        </p:attrNameLst>
                                      </p:cBhvr>
                                      <p:to>
                                        <p:strVal val="visible"/>
                                      </p:to>
                                    </p:set>
                                    <p:animEffect transition="in" filter="fade">
                                      <p:cBhvr>
                                        <p:cTn id="7" dur="1000"/>
                                        <p:tgtEl>
                                          <p:spTgt spid="20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2"/>
                                        </p:tgtEl>
                                        <p:attrNameLst>
                                          <p:attrName>style.visibility</p:attrName>
                                        </p:attrNameLst>
                                      </p:cBhvr>
                                      <p:to>
                                        <p:strVal val="visible"/>
                                      </p:to>
                                    </p:set>
                                    <p:animEffect transition="in" filter="fade">
                                      <p:cBhvr>
                                        <p:cTn id="12" dur="1000"/>
                                        <p:tgtEl>
                                          <p:spTgt spid="20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3"/>
                                        </p:tgtEl>
                                        <p:attrNameLst>
                                          <p:attrName>style.visibility</p:attrName>
                                        </p:attrNameLst>
                                      </p:cBhvr>
                                      <p:to>
                                        <p:strVal val="visible"/>
                                      </p:to>
                                    </p:set>
                                    <p:animEffect transition="in" filter="fade">
                                      <p:cBhvr>
                                        <p:cTn id="17" dur="1000"/>
                                        <p:tgtEl>
                                          <p:spTgt spid="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316</TotalTime>
  <Words>776</Words>
  <Application>Microsoft Office PowerPoint</Application>
  <PresentationFormat>On-screen Show (16:9)</PresentationFormat>
  <Paragraphs>84</Paragraphs>
  <Slides>15</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Raleway</vt:lpstr>
      <vt:lpstr>Arial</vt:lpstr>
      <vt:lpstr>Open Sans</vt:lpstr>
      <vt:lpstr>Source Sans Pro</vt:lpstr>
      <vt:lpstr>PT Sans Narrow</vt:lpstr>
      <vt:lpstr>Times New Roman</vt:lpstr>
      <vt:lpstr>Plum</vt:lpstr>
      <vt:lpstr>Tropic</vt:lpstr>
      <vt:lpstr>Notetaking: A New Approach</vt:lpstr>
      <vt:lpstr>Intro to TWR Note-Taking</vt:lpstr>
      <vt:lpstr>Symbols</vt:lpstr>
      <vt:lpstr>Abbreviations-Get It Down Quick!</vt:lpstr>
      <vt:lpstr>Convert Sentence into key words, phrases, abbreviations, and symbols</vt:lpstr>
      <vt:lpstr>Try it! Let’s do three together.</vt:lpstr>
      <vt:lpstr>Convert Sentence into key words, phrases, abbreviations, and symbols</vt:lpstr>
      <vt:lpstr>The cool thing about it...</vt:lpstr>
      <vt:lpstr>Convert key words, phrases abbreviations, and symbols into a sentence</vt:lpstr>
      <vt:lpstr>Convert key words, phrases abbreviations, and symbols into a sentence</vt:lpstr>
      <vt:lpstr>Time to practice!</vt:lpstr>
      <vt:lpstr>Underline ONLY keywords and phrases</vt:lpstr>
      <vt:lpstr>Now, let’s convert that into notes!</vt:lpstr>
      <vt:lpstr>Underline ONLY keywords and phrases</vt:lpstr>
      <vt:lpstr>Now, try the HoopSwagg article!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H</dc:title>
  <dc:creator>Chris Floyd</dc:creator>
  <cp:lastModifiedBy>Chris Floyd</cp:lastModifiedBy>
  <cp:revision>2</cp:revision>
  <dcterms:modified xsi:type="dcterms:W3CDTF">2017-08-20T16:09:07Z</dcterms:modified>
</cp:coreProperties>
</file>