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9" d="100"/>
          <a:sy n="59" d="100"/>
        </p:scale>
        <p:origin x="31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12/8/2017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12/8/2017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Most Dangerous Game”</a:t>
            </a:r>
            <a:br>
              <a:rPr lang="en-US" dirty="0" smtClean="0"/>
            </a:br>
            <a:r>
              <a:rPr lang="en-US" dirty="0" smtClean="0"/>
              <a:t>by Richard Connell</a:t>
            </a:r>
            <a:endParaRPr lang="en-US" dirty="0"/>
          </a:p>
        </p:txBody>
      </p:sp>
      <p:sp>
        <p:nvSpPr>
          <p:cNvPr id="3" name="Subtitle 2"/>
          <p:cNvSpPr>
            <a:spLocks noGrp="1"/>
          </p:cNvSpPr>
          <p:nvPr>
            <p:ph type="subTitle" idx="1"/>
          </p:nvPr>
        </p:nvSpPr>
        <p:spPr/>
        <p:txBody>
          <a:bodyPr/>
          <a:lstStyle/>
          <a:p>
            <a:r>
              <a:rPr lang="en-US" dirty="0" smtClean="0"/>
              <a:t>Dialectical Journal: Characters</a:t>
            </a:r>
            <a:endParaRPr lang="en-US" dirty="0"/>
          </a:p>
        </p:txBody>
      </p:sp>
    </p:spTree>
    <p:extLst>
      <p:ext uri="{BB962C8B-B14F-4D97-AF65-F5344CB8AC3E}">
        <p14:creationId xmlns:p14="http://schemas.microsoft.com/office/powerpoint/2010/main" val="2221904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Journal</a:t>
            </a:r>
          </a:p>
        </p:txBody>
      </p:sp>
      <p:sp>
        <p:nvSpPr>
          <p:cNvPr id="3" name="Content Placeholder 2"/>
          <p:cNvSpPr>
            <a:spLocks noGrp="1"/>
          </p:cNvSpPr>
          <p:nvPr>
            <p:ph sz="half" idx="1"/>
          </p:nvPr>
        </p:nvSpPr>
        <p:spPr/>
        <p:txBody>
          <a:bodyPr/>
          <a:lstStyle/>
          <a:p>
            <a:r>
              <a:rPr lang="en-US" b="1" u="sng" dirty="0" smtClean="0"/>
              <a:t>Quote: </a:t>
            </a:r>
            <a:r>
              <a:rPr lang="en-US" dirty="0" smtClean="0"/>
              <a:t>“It </a:t>
            </a:r>
            <a:r>
              <a:rPr lang="en-US" dirty="0"/>
              <a:t>was to a huge, beam-ceilinged bedroom with a canopied bed big enough for six men that Rainsford followed the silent </a:t>
            </a:r>
            <a:r>
              <a:rPr lang="en-US" dirty="0" smtClean="0"/>
              <a:t>giant</a:t>
            </a:r>
            <a:r>
              <a:rPr lang="en-US" dirty="0"/>
              <a:t>. Ivan laid out an evening suit, and Rainsford, as he put it on, noticed that it came from a London tailor who ordinarily cut and sewed for none below the rank of </a:t>
            </a:r>
            <a:r>
              <a:rPr lang="en-US" dirty="0" smtClean="0"/>
              <a:t>duke” (Connell).</a:t>
            </a:r>
          </a:p>
          <a:p>
            <a:r>
              <a:rPr lang="en-US" b="1" u="sng" dirty="0" smtClean="0"/>
              <a:t>Context:</a:t>
            </a:r>
            <a:r>
              <a:rPr lang="en-US" dirty="0" smtClean="0"/>
              <a:t> </a:t>
            </a:r>
            <a:endParaRPr lang="en-US" dirty="0"/>
          </a:p>
        </p:txBody>
      </p:sp>
      <p:sp>
        <p:nvSpPr>
          <p:cNvPr id="4" name="Content Placeholder 3"/>
          <p:cNvSpPr>
            <a:spLocks noGrp="1"/>
          </p:cNvSpPr>
          <p:nvPr>
            <p:ph sz="half" idx="2"/>
          </p:nvPr>
        </p:nvSpPr>
        <p:spPr/>
        <p:txBody>
          <a:bodyPr/>
          <a:lstStyle/>
          <a:p>
            <a:r>
              <a:rPr lang="en-US" b="1" u="sng" dirty="0" smtClean="0"/>
              <a:t>Commentary:</a:t>
            </a:r>
            <a:endParaRPr lang="en-US" b="1" u="sng" dirty="0"/>
          </a:p>
        </p:txBody>
      </p:sp>
    </p:spTree>
    <p:extLst>
      <p:ext uri="{BB962C8B-B14F-4D97-AF65-F5344CB8AC3E}">
        <p14:creationId xmlns:p14="http://schemas.microsoft.com/office/powerpoint/2010/main" val="327620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Journal</a:t>
            </a:r>
          </a:p>
        </p:txBody>
      </p:sp>
      <p:sp>
        <p:nvSpPr>
          <p:cNvPr id="3" name="Content Placeholder 2"/>
          <p:cNvSpPr>
            <a:spLocks noGrp="1"/>
          </p:cNvSpPr>
          <p:nvPr>
            <p:ph sz="half" idx="1"/>
          </p:nvPr>
        </p:nvSpPr>
        <p:spPr/>
        <p:txBody>
          <a:bodyPr/>
          <a:lstStyle/>
          <a:p>
            <a:r>
              <a:rPr lang="en-US" b="1" u="sng" dirty="0" smtClean="0"/>
              <a:t>Quote:</a:t>
            </a:r>
            <a:r>
              <a:rPr lang="en-US" dirty="0" smtClean="0"/>
              <a:t> “There </a:t>
            </a:r>
            <a:r>
              <a:rPr lang="en-US" dirty="0"/>
              <a:t>was a medieval magnificence about it; it suggested a baronial hall of feudal times with its oaken panels, its high ceiling, its vast refectory tables where </a:t>
            </a:r>
            <a:r>
              <a:rPr lang="en-US" dirty="0" err="1"/>
              <a:t>twoscore</a:t>
            </a:r>
            <a:r>
              <a:rPr lang="en-US" dirty="0"/>
              <a:t> men could sit down to eat. About the hall were mounted heads of many animals--lions, tigers, elephants, moose, bears; larger or more perfect specimens Rainsford had never seen. At the great table the general was sitting, </a:t>
            </a:r>
            <a:r>
              <a:rPr lang="en-US" dirty="0" smtClean="0"/>
              <a:t>alone” (Connell)</a:t>
            </a:r>
          </a:p>
          <a:p>
            <a:r>
              <a:rPr lang="en-US" b="1" u="sng" dirty="0" smtClean="0"/>
              <a:t>Context:</a:t>
            </a:r>
          </a:p>
        </p:txBody>
      </p:sp>
      <p:sp>
        <p:nvSpPr>
          <p:cNvPr id="4" name="Content Placeholder 3"/>
          <p:cNvSpPr>
            <a:spLocks noGrp="1"/>
          </p:cNvSpPr>
          <p:nvPr>
            <p:ph sz="half" idx="2"/>
          </p:nvPr>
        </p:nvSpPr>
        <p:spPr/>
        <p:txBody>
          <a:bodyPr/>
          <a:lstStyle/>
          <a:p>
            <a:r>
              <a:rPr lang="en-US" b="1" u="sng" dirty="0" smtClean="0"/>
              <a:t>Commentary:</a:t>
            </a:r>
            <a:endParaRPr lang="en-US" b="1" u="sng" dirty="0"/>
          </a:p>
        </p:txBody>
      </p:sp>
    </p:spTree>
    <p:extLst>
      <p:ext uri="{BB962C8B-B14F-4D97-AF65-F5344CB8AC3E}">
        <p14:creationId xmlns:p14="http://schemas.microsoft.com/office/powerpoint/2010/main" val="1672706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Journal</a:t>
            </a:r>
          </a:p>
        </p:txBody>
      </p:sp>
      <p:sp>
        <p:nvSpPr>
          <p:cNvPr id="3" name="Content Placeholder 2"/>
          <p:cNvSpPr>
            <a:spLocks noGrp="1"/>
          </p:cNvSpPr>
          <p:nvPr>
            <p:ph sz="half" idx="1"/>
          </p:nvPr>
        </p:nvSpPr>
        <p:spPr/>
        <p:txBody>
          <a:bodyPr/>
          <a:lstStyle/>
          <a:p>
            <a:r>
              <a:rPr lang="en-US" b="1" u="sng" dirty="0" smtClean="0"/>
              <a:t>Quote:</a:t>
            </a:r>
            <a:r>
              <a:rPr lang="en-US" dirty="0" smtClean="0"/>
              <a:t> “Whenever </a:t>
            </a:r>
            <a:r>
              <a:rPr lang="en-US" dirty="0"/>
              <a:t>he looked up from his plate he found the general studying him, appraising him </a:t>
            </a:r>
            <a:r>
              <a:rPr lang="en-US" dirty="0" smtClean="0"/>
              <a:t>narrowly” (Connell).</a:t>
            </a:r>
          </a:p>
          <a:p>
            <a:r>
              <a:rPr lang="en-US" b="1" u="sng" dirty="0" smtClean="0"/>
              <a:t>Context:</a:t>
            </a:r>
            <a:endParaRPr lang="en-US" b="1" u="sng" dirty="0"/>
          </a:p>
        </p:txBody>
      </p:sp>
      <p:sp>
        <p:nvSpPr>
          <p:cNvPr id="4" name="Content Placeholder 3"/>
          <p:cNvSpPr>
            <a:spLocks noGrp="1"/>
          </p:cNvSpPr>
          <p:nvPr>
            <p:ph sz="half" idx="2"/>
          </p:nvPr>
        </p:nvSpPr>
        <p:spPr/>
        <p:txBody>
          <a:bodyPr/>
          <a:lstStyle/>
          <a:p>
            <a:r>
              <a:rPr lang="en-US" b="1" u="sng" dirty="0" smtClean="0"/>
              <a:t>Commentary:</a:t>
            </a:r>
            <a:endParaRPr lang="en-US" b="1" u="sng" dirty="0"/>
          </a:p>
        </p:txBody>
      </p:sp>
    </p:spTree>
    <p:extLst>
      <p:ext uri="{BB962C8B-B14F-4D97-AF65-F5344CB8AC3E}">
        <p14:creationId xmlns:p14="http://schemas.microsoft.com/office/powerpoint/2010/main" val="157102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Journal</a:t>
            </a:r>
          </a:p>
        </p:txBody>
      </p:sp>
      <p:sp>
        <p:nvSpPr>
          <p:cNvPr id="3" name="Content Placeholder 2"/>
          <p:cNvSpPr>
            <a:spLocks noGrp="1"/>
          </p:cNvSpPr>
          <p:nvPr>
            <p:ph sz="half" idx="1"/>
          </p:nvPr>
        </p:nvSpPr>
        <p:spPr/>
        <p:txBody>
          <a:bodyPr/>
          <a:lstStyle/>
          <a:p>
            <a:r>
              <a:rPr lang="en-US" b="1" u="sng" dirty="0" smtClean="0"/>
              <a:t>Quote:</a:t>
            </a:r>
            <a:r>
              <a:rPr lang="en-US" dirty="0" smtClean="0"/>
              <a:t> “I </a:t>
            </a:r>
            <a:r>
              <a:rPr lang="en-US" dirty="0"/>
              <a:t>live for danger, Mr. </a:t>
            </a:r>
            <a:r>
              <a:rPr lang="en-US" dirty="0" smtClean="0"/>
              <a:t>Rainsford“ (Connell)</a:t>
            </a:r>
          </a:p>
          <a:p>
            <a:r>
              <a:rPr lang="en-US" b="1" u="sng" dirty="0" smtClean="0"/>
              <a:t>Context:</a:t>
            </a:r>
            <a:r>
              <a:rPr lang="en-US" dirty="0" smtClean="0"/>
              <a:t> </a:t>
            </a:r>
            <a:endParaRPr lang="en-US" dirty="0"/>
          </a:p>
        </p:txBody>
      </p:sp>
      <p:sp>
        <p:nvSpPr>
          <p:cNvPr id="4" name="Content Placeholder 3"/>
          <p:cNvSpPr>
            <a:spLocks noGrp="1"/>
          </p:cNvSpPr>
          <p:nvPr>
            <p:ph sz="half" idx="2"/>
          </p:nvPr>
        </p:nvSpPr>
        <p:spPr/>
        <p:txBody>
          <a:bodyPr/>
          <a:lstStyle/>
          <a:p>
            <a:r>
              <a:rPr lang="en-US" b="1" u="sng" dirty="0" smtClean="0"/>
              <a:t>Commentary:</a:t>
            </a:r>
            <a:endParaRPr lang="en-US" b="1" u="sng" dirty="0"/>
          </a:p>
        </p:txBody>
      </p:sp>
    </p:spTree>
    <p:extLst>
      <p:ext uri="{BB962C8B-B14F-4D97-AF65-F5344CB8AC3E}">
        <p14:creationId xmlns:p14="http://schemas.microsoft.com/office/powerpoint/2010/main" val="18034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Journal</a:t>
            </a:r>
          </a:p>
        </p:txBody>
      </p:sp>
      <p:sp>
        <p:nvSpPr>
          <p:cNvPr id="3" name="Content Placeholder 2"/>
          <p:cNvSpPr>
            <a:spLocks noGrp="1"/>
          </p:cNvSpPr>
          <p:nvPr>
            <p:ph sz="half" idx="1"/>
          </p:nvPr>
        </p:nvSpPr>
        <p:spPr/>
        <p:txBody>
          <a:bodyPr/>
          <a:lstStyle/>
          <a:p>
            <a:r>
              <a:rPr lang="en-US" b="1" u="sng" dirty="0" smtClean="0"/>
              <a:t>Quote:</a:t>
            </a:r>
            <a:r>
              <a:rPr lang="en-US" dirty="0" smtClean="0"/>
              <a:t> “There </a:t>
            </a:r>
            <a:r>
              <a:rPr lang="en-US" dirty="0"/>
              <a:t>is no greater bore than </a:t>
            </a:r>
            <a:r>
              <a:rPr lang="en-US" dirty="0" smtClean="0"/>
              <a:t>perfection" (Connell)</a:t>
            </a:r>
          </a:p>
          <a:p>
            <a:r>
              <a:rPr lang="en-US" b="1" u="sng" dirty="0" smtClean="0"/>
              <a:t>Context:</a:t>
            </a:r>
            <a:endParaRPr lang="en-US" b="1" u="sng" dirty="0"/>
          </a:p>
        </p:txBody>
      </p:sp>
      <p:sp>
        <p:nvSpPr>
          <p:cNvPr id="4" name="Content Placeholder 3"/>
          <p:cNvSpPr>
            <a:spLocks noGrp="1"/>
          </p:cNvSpPr>
          <p:nvPr>
            <p:ph sz="half" idx="2"/>
          </p:nvPr>
        </p:nvSpPr>
        <p:spPr/>
        <p:txBody>
          <a:bodyPr/>
          <a:lstStyle/>
          <a:p>
            <a:r>
              <a:rPr lang="en-US" b="1" u="sng" dirty="0" smtClean="0"/>
              <a:t>Commentary:</a:t>
            </a:r>
            <a:endParaRPr lang="en-US" b="1" u="sng" dirty="0"/>
          </a:p>
        </p:txBody>
      </p:sp>
    </p:spTree>
    <p:extLst>
      <p:ext uri="{BB962C8B-B14F-4D97-AF65-F5344CB8AC3E}">
        <p14:creationId xmlns:p14="http://schemas.microsoft.com/office/powerpoint/2010/main" val="286870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Journal</a:t>
            </a:r>
          </a:p>
        </p:txBody>
      </p:sp>
      <p:sp>
        <p:nvSpPr>
          <p:cNvPr id="3" name="Content Placeholder 2"/>
          <p:cNvSpPr>
            <a:spLocks noGrp="1"/>
          </p:cNvSpPr>
          <p:nvPr>
            <p:ph sz="half" idx="1"/>
          </p:nvPr>
        </p:nvSpPr>
        <p:spPr/>
        <p:txBody>
          <a:bodyPr/>
          <a:lstStyle/>
          <a:p>
            <a:r>
              <a:rPr lang="en-US" b="1" u="sng" dirty="0"/>
              <a:t>Quote:</a:t>
            </a:r>
            <a:r>
              <a:rPr lang="en-US" dirty="0"/>
              <a:t> "Hunting? Great Guns, General </a:t>
            </a:r>
            <a:r>
              <a:rPr lang="en-US" dirty="0" err="1"/>
              <a:t>Zaroff</a:t>
            </a:r>
            <a:r>
              <a:rPr lang="en-US" dirty="0"/>
              <a:t>, what you speak of is </a:t>
            </a:r>
            <a:r>
              <a:rPr lang="en-US" dirty="0" smtClean="0"/>
              <a:t>murder“ (Connell)</a:t>
            </a:r>
          </a:p>
          <a:p>
            <a:r>
              <a:rPr lang="en-US" b="1" u="sng" dirty="0" smtClean="0"/>
              <a:t>Context:</a:t>
            </a:r>
            <a:r>
              <a:rPr lang="en-US" dirty="0" smtClean="0"/>
              <a:t> </a:t>
            </a:r>
            <a:endParaRPr lang="en-US" dirty="0"/>
          </a:p>
        </p:txBody>
      </p:sp>
      <p:sp>
        <p:nvSpPr>
          <p:cNvPr id="4" name="Content Placeholder 3"/>
          <p:cNvSpPr>
            <a:spLocks noGrp="1"/>
          </p:cNvSpPr>
          <p:nvPr>
            <p:ph sz="half" idx="2"/>
          </p:nvPr>
        </p:nvSpPr>
        <p:spPr/>
        <p:txBody>
          <a:bodyPr/>
          <a:lstStyle/>
          <a:p>
            <a:r>
              <a:rPr lang="en-US" b="1" u="sng" dirty="0" smtClean="0"/>
              <a:t>Commentary:</a:t>
            </a:r>
            <a:endParaRPr lang="en-US" b="1" u="sng" dirty="0"/>
          </a:p>
        </p:txBody>
      </p:sp>
    </p:spTree>
    <p:extLst>
      <p:ext uri="{BB962C8B-B14F-4D97-AF65-F5344CB8AC3E}">
        <p14:creationId xmlns:p14="http://schemas.microsoft.com/office/powerpoint/2010/main" val="405067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Journal</a:t>
            </a:r>
          </a:p>
        </p:txBody>
      </p:sp>
      <p:sp>
        <p:nvSpPr>
          <p:cNvPr id="3" name="Content Placeholder 2"/>
          <p:cNvSpPr>
            <a:spLocks noGrp="1"/>
          </p:cNvSpPr>
          <p:nvPr>
            <p:ph sz="half" idx="1"/>
          </p:nvPr>
        </p:nvSpPr>
        <p:spPr/>
        <p:txBody>
          <a:bodyPr/>
          <a:lstStyle/>
          <a:p>
            <a:r>
              <a:rPr lang="en-US" b="1" u="sng" dirty="0" smtClean="0"/>
              <a:t>Quote:</a:t>
            </a:r>
            <a:r>
              <a:rPr lang="en-US" dirty="0" smtClean="0"/>
              <a:t> "I </a:t>
            </a:r>
            <a:r>
              <a:rPr lang="en-US" dirty="0"/>
              <a:t>refuse to believe that so modern and civilized a young man as you seem to be harbors romantic ideas about the value of human </a:t>
            </a:r>
            <a:r>
              <a:rPr lang="en-US" dirty="0" smtClean="0"/>
              <a:t>life” (Connell)</a:t>
            </a:r>
          </a:p>
          <a:p>
            <a:r>
              <a:rPr lang="en-US" b="1" u="sng" dirty="0" smtClean="0"/>
              <a:t>Context:</a:t>
            </a:r>
            <a:endParaRPr lang="en-US" b="1" u="sng" dirty="0"/>
          </a:p>
        </p:txBody>
      </p:sp>
      <p:sp>
        <p:nvSpPr>
          <p:cNvPr id="4" name="Content Placeholder 3"/>
          <p:cNvSpPr>
            <a:spLocks noGrp="1"/>
          </p:cNvSpPr>
          <p:nvPr>
            <p:ph sz="half" idx="2"/>
          </p:nvPr>
        </p:nvSpPr>
        <p:spPr/>
        <p:txBody>
          <a:bodyPr/>
          <a:lstStyle/>
          <a:p>
            <a:r>
              <a:rPr lang="en-US" b="1" u="sng" dirty="0" smtClean="0"/>
              <a:t>Commentary:</a:t>
            </a:r>
            <a:endParaRPr lang="en-US" b="1" u="sng" dirty="0"/>
          </a:p>
        </p:txBody>
      </p:sp>
    </p:spTree>
    <p:extLst>
      <p:ext uri="{BB962C8B-B14F-4D97-AF65-F5344CB8AC3E}">
        <p14:creationId xmlns:p14="http://schemas.microsoft.com/office/powerpoint/2010/main" val="269617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Journal</a:t>
            </a:r>
          </a:p>
        </p:txBody>
      </p:sp>
      <p:sp>
        <p:nvSpPr>
          <p:cNvPr id="3" name="Content Placeholder 2"/>
          <p:cNvSpPr>
            <a:spLocks noGrp="1"/>
          </p:cNvSpPr>
          <p:nvPr>
            <p:ph sz="half" idx="1"/>
          </p:nvPr>
        </p:nvSpPr>
        <p:spPr/>
        <p:txBody>
          <a:bodyPr/>
          <a:lstStyle/>
          <a:p>
            <a:r>
              <a:rPr lang="en-US" b="1" u="sng" dirty="0" smtClean="0"/>
              <a:t>Quote:</a:t>
            </a:r>
            <a:r>
              <a:rPr lang="en-US" dirty="0" smtClean="0"/>
              <a:t> "Life </a:t>
            </a:r>
            <a:r>
              <a:rPr lang="en-US" dirty="0"/>
              <a:t>is for the strong, to be lived by the strong, and, if needs be, taken by the strong. The weak of the world were put here to give the strong pleasure. I am </a:t>
            </a:r>
            <a:r>
              <a:rPr lang="en-US" dirty="0" smtClean="0"/>
              <a:t>strong” (Connell)</a:t>
            </a:r>
          </a:p>
          <a:p>
            <a:r>
              <a:rPr lang="en-US" b="1" u="sng" dirty="0" smtClean="0"/>
              <a:t>Context: </a:t>
            </a:r>
            <a:endParaRPr lang="en-US" b="1" u="sng" dirty="0"/>
          </a:p>
        </p:txBody>
      </p:sp>
      <p:sp>
        <p:nvSpPr>
          <p:cNvPr id="4" name="Content Placeholder 3"/>
          <p:cNvSpPr>
            <a:spLocks noGrp="1"/>
          </p:cNvSpPr>
          <p:nvPr>
            <p:ph sz="half" idx="2"/>
          </p:nvPr>
        </p:nvSpPr>
        <p:spPr/>
        <p:txBody>
          <a:bodyPr/>
          <a:lstStyle/>
          <a:p>
            <a:r>
              <a:rPr lang="en-US" b="1" u="sng" dirty="0" smtClean="0"/>
              <a:t>Commentary:</a:t>
            </a:r>
            <a:endParaRPr lang="en-US" b="1" u="sng" dirty="0"/>
          </a:p>
        </p:txBody>
      </p:sp>
    </p:spTree>
    <p:extLst>
      <p:ext uri="{BB962C8B-B14F-4D97-AF65-F5344CB8AC3E}">
        <p14:creationId xmlns:p14="http://schemas.microsoft.com/office/powerpoint/2010/main" val="399635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Journal</a:t>
            </a:r>
          </a:p>
        </p:txBody>
      </p:sp>
      <p:sp>
        <p:nvSpPr>
          <p:cNvPr id="3" name="Content Placeholder 2"/>
          <p:cNvSpPr>
            <a:spLocks noGrp="1"/>
          </p:cNvSpPr>
          <p:nvPr>
            <p:ph sz="half" idx="1"/>
          </p:nvPr>
        </p:nvSpPr>
        <p:spPr/>
        <p:txBody>
          <a:bodyPr/>
          <a:lstStyle/>
          <a:p>
            <a:r>
              <a:rPr lang="en-US" b="1" u="sng" dirty="0" smtClean="0"/>
              <a:t>Quote:</a:t>
            </a:r>
            <a:r>
              <a:rPr lang="en-US" dirty="0" smtClean="0"/>
              <a:t> “I </a:t>
            </a:r>
            <a:r>
              <a:rPr lang="en-US" dirty="0"/>
              <a:t>hunt the scum of the earth: sailors from tramp ships--</a:t>
            </a:r>
            <a:r>
              <a:rPr lang="en-US" dirty="0" err="1"/>
              <a:t>lassars</a:t>
            </a:r>
            <a:r>
              <a:rPr lang="en-US" dirty="0"/>
              <a:t>, blacks, Chinese, whites, mongrels--a thoroughbred horse or hound is worth more than a score of </a:t>
            </a:r>
            <a:r>
              <a:rPr lang="en-US" dirty="0" smtClean="0"/>
              <a:t>them“ (Connell).</a:t>
            </a:r>
          </a:p>
          <a:p>
            <a:r>
              <a:rPr lang="en-US" b="1" u="sng" dirty="0" smtClean="0"/>
              <a:t>Context:</a:t>
            </a:r>
            <a:r>
              <a:rPr lang="en-US" dirty="0" smtClean="0"/>
              <a:t> </a:t>
            </a:r>
            <a:endParaRPr lang="en-US" dirty="0"/>
          </a:p>
        </p:txBody>
      </p:sp>
      <p:sp>
        <p:nvSpPr>
          <p:cNvPr id="4" name="Content Placeholder 3"/>
          <p:cNvSpPr>
            <a:spLocks noGrp="1"/>
          </p:cNvSpPr>
          <p:nvPr>
            <p:ph sz="half" idx="2"/>
          </p:nvPr>
        </p:nvSpPr>
        <p:spPr/>
        <p:txBody>
          <a:bodyPr/>
          <a:lstStyle/>
          <a:p>
            <a:r>
              <a:rPr lang="en-US" b="1" u="sng" dirty="0" smtClean="0"/>
              <a:t>Commentary:</a:t>
            </a:r>
            <a:endParaRPr lang="en-US" b="1" u="sng" dirty="0"/>
          </a:p>
        </p:txBody>
      </p:sp>
    </p:spTree>
    <p:extLst>
      <p:ext uri="{BB962C8B-B14F-4D97-AF65-F5344CB8AC3E}">
        <p14:creationId xmlns:p14="http://schemas.microsoft.com/office/powerpoint/2010/main" val="309810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Journal</a:t>
            </a:r>
          </a:p>
        </p:txBody>
      </p:sp>
      <p:sp>
        <p:nvSpPr>
          <p:cNvPr id="3" name="Content Placeholder 2"/>
          <p:cNvSpPr>
            <a:spLocks noGrp="1"/>
          </p:cNvSpPr>
          <p:nvPr>
            <p:ph sz="half" idx="1"/>
          </p:nvPr>
        </p:nvSpPr>
        <p:spPr/>
        <p:txBody>
          <a:bodyPr/>
          <a:lstStyle/>
          <a:p>
            <a:r>
              <a:rPr lang="en-US" b="1" u="sng" dirty="0" smtClean="0"/>
              <a:t>Quote:</a:t>
            </a:r>
            <a:r>
              <a:rPr lang="en-US" dirty="0" smtClean="0"/>
              <a:t> “He </a:t>
            </a:r>
            <a:r>
              <a:rPr lang="en-US" dirty="0"/>
              <a:t>raised his hand, and Ivan, who served as waiter, brought thick Turkish </a:t>
            </a:r>
            <a:r>
              <a:rPr lang="en-US" dirty="0" smtClean="0"/>
              <a:t>coffee” (Connell).</a:t>
            </a:r>
          </a:p>
          <a:p>
            <a:r>
              <a:rPr lang="en-US" b="1" u="sng" dirty="0" smtClean="0"/>
              <a:t>Context:</a:t>
            </a:r>
            <a:endParaRPr lang="en-US" b="1" u="sng" dirty="0"/>
          </a:p>
        </p:txBody>
      </p:sp>
      <p:sp>
        <p:nvSpPr>
          <p:cNvPr id="4" name="Content Placeholder 3"/>
          <p:cNvSpPr>
            <a:spLocks noGrp="1"/>
          </p:cNvSpPr>
          <p:nvPr>
            <p:ph sz="half" idx="2"/>
          </p:nvPr>
        </p:nvSpPr>
        <p:spPr/>
        <p:txBody>
          <a:bodyPr/>
          <a:lstStyle/>
          <a:p>
            <a:r>
              <a:rPr lang="en-US" b="1" u="sng" dirty="0" smtClean="0"/>
              <a:t>Commentary:</a:t>
            </a:r>
            <a:endParaRPr lang="en-US" b="1" u="sng" dirty="0"/>
          </a:p>
        </p:txBody>
      </p:sp>
    </p:spTree>
    <p:extLst>
      <p:ext uri="{BB962C8B-B14F-4D97-AF65-F5344CB8AC3E}">
        <p14:creationId xmlns:p14="http://schemas.microsoft.com/office/powerpoint/2010/main" val="247039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Dialectical Journal</a:t>
            </a:r>
            <a:endParaRPr lang="en-US" dirty="0"/>
          </a:p>
        </p:txBody>
      </p:sp>
      <p:sp>
        <p:nvSpPr>
          <p:cNvPr id="6" name="Content Placeholder 5"/>
          <p:cNvSpPr>
            <a:spLocks noGrp="1"/>
          </p:cNvSpPr>
          <p:nvPr>
            <p:ph sz="half" idx="1"/>
          </p:nvPr>
        </p:nvSpPr>
        <p:spPr/>
        <p:txBody>
          <a:bodyPr/>
          <a:lstStyle/>
          <a:p>
            <a:r>
              <a:rPr lang="en-US" b="1" u="sng" dirty="0" smtClean="0"/>
              <a:t>Quote: </a:t>
            </a:r>
            <a:r>
              <a:rPr lang="en-US" dirty="0" smtClean="0"/>
              <a:t>“You’ve good eyes, said Whiney with a laugh, “and I’ve seen you pick off a moose moving in the bush at 400 yards…” (Connell)</a:t>
            </a:r>
          </a:p>
          <a:p>
            <a:r>
              <a:rPr lang="en-US" b="1" u="sng" dirty="0" smtClean="0"/>
              <a:t>Context: </a:t>
            </a:r>
            <a:r>
              <a:rPr lang="en-US" dirty="0" smtClean="0"/>
              <a:t>Whitney and Rainsford are on board the ship heading to South America, talking about the mysterious Ship Trap Island.</a:t>
            </a:r>
            <a:endParaRPr lang="en-US" b="1" u="sng" dirty="0" smtClean="0"/>
          </a:p>
          <a:p>
            <a:endParaRPr lang="en-US" u="sng" dirty="0"/>
          </a:p>
        </p:txBody>
      </p:sp>
      <p:sp>
        <p:nvSpPr>
          <p:cNvPr id="7" name="Content Placeholder 6"/>
          <p:cNvSpPr>
            <a:spLocks noGrp="1"/>
          </p:cNvSpPr>
          <p:nvPr>
            <p:ph sz="half" idx="2"/>
          </p:nvPr>
        </p:nvSpPr>
        <p:spPr/>
        <p:txBody>
          <a:bodyPr/>
          <a:lstStyle/>
          <a:p>
            <a:r>
              <a:rPr lang="en-US" b="1" u="sng" dirty="0" smtClean="0"/>
              <a:t>Commentary: </a:t>
            </a:r>
            <a:r>
              <a:rPr lang="en-US" dirty="0" smtClean="0"/>
              <a:t>Early on in the short story, Connell begins developing the character of Rainsford. With Whitney providing the </a:t>
            </a:r>
            <a:r>
              <a:rPr lang="en-US" dirty="0" smtClean="0">
                <a:solidFill>
                  <a:srgbClr val="FF0000"/>
                </a:solidFill>
              </a:rPr>
              <a:t>indirect characterization</a:t>
            </a:r>
            <a:r>
              <a:rPr lang="en-US" dirty="0" smtClean="0"/>
              <a:t>, Rainsford’s hunting partner lets the reader know that Rainsford is a remarkable hunter, possessing all of the necessary tools, including great eyesight, to be one of the best in the world at his craft. Making a kill shot at 400 yards is no easy feat.</a:t>
            </a:r>
            <a:endParaRPr lang="en-US" b="1" u="sng" dirty="0"/>
          </a:p>
        </p:txBody>
      </p:sp>
    </p:spTree>
    <p:extLst>
      <p:ext uri="{BB962C8B-B14F-4D97-AF65-F5344CB8AC3E}">
        <p14:creationId xmlns:p14="http://schemas.microsoft.com/office/powerpoint/2010/main" val="163894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Dialectical Journal</a:t>
            </a:r>
            <a:endParaRPr lang="en-US" dirty="0"/>
          </a:p>
        </p:txBody>
      </p:sp>
      <p:sp>
        <p:nvSpPr>
          <p:cNvPr id="3" name="Content Placeholder 2"/>
          <p:cNvSpPr>
            <a:spLocks noGrp="1"/>
          </p:cNvSpPr>
          <p:nvPr>
            <p:ph sz="half" idx="1"/>
          </p:nvPr>
        </p:nvSpPr>
        <p:spPr/>
        <p:txBody>
          <a:bodyPr/>
          <a:lstStyle/>
          <a:p>
            <a:r>
              <a:rPr lang="en-US" b="1" u="sng" dirty="0" smtClean="0"/>
              <a:t>Quote: </a:t>
            </a:r>
            <a:r>
              <a:rPr lang="en-US" dirty="0" smtClean="0"/>
              <a:t>"Don't </a:t>
            </a:r>
            <a:r>
              <a:rPr lang="en-US" dirty="0"/>
              <a:t>talk rot, Whitney," said Rainsford. "You're a big-game hunter, not a philosopher. Who cares how a jaguar feels?" </a:t>
            </a:r>
            <a:r>
              <a:rPr lang="en-US" dirty="0" smtClean="0"/>
              <a:t>(Connell)</a:t>
            </a:r>
          </a:p>
          <a:p>
            <a:r>
              <a:rPr lang="en-US" b="1" u="sng" dirty="0" smtClean="0"/>
              <a:t>Context: </a:t>
            </a:r>
            <a:r>
              <a:rPr lang="en-US" dirty="0" smtClean="0"/>
              <a:t>The conversation turns to the hunting that they will be doing.</a:t>
            </a:r>
            <a:endParaRPr lang="en-US" b="1" u="sng" dirty="0" smtClean="0"/>
          </a:p>
          <a:p>
            <a:endParaRPr lang="en-US" b="1" u="sng" dirty="0"/>
          </a:p>
        </p:txBody>
      </p:sp>
      <p:sp>
        <p:nvSpPr>
          <p:cNvPr id="4" name="Content Placeholder 3"/>
          <p:cNvSpPr>
            <a:spLocks noGrp="1"/>
          </p:cNvSpPr>
          <p:nvPr>
            <p:ph sz="half" idx="2"/>
          </p:nvPr>
        </p:nvSpPr>
        <p:spPr/>
        <p:txBody>
          <a:bodyPr/>
          <a:lstStyle/>
          <a:p>
            <a:r>
              <a:rPr lang="en-US" b="1" u="sng" dirty="0" smtClean="0"/>
              <a:t>Commentary: </a:t>
            </a:r>
            <a:r>
              <a:rPr lang="en-US" dirty="0" smtClean="0"/>
              <a:t>When Whitney shows some concern for the animal they will be hunting, Rainsford counters his argument. Rainsford does not seem much like a thinking man, at least not in the philosophical sense, and his lack of concern for the jaguar could say something of his lack of empathy, not just for the animals, but perhaps for his fellow man as well.</a:t>
            </a:r>
            <a:endParaRPr lang="en-US" b="1" u="sng" dirty="0"/>
          </a:p>
        </p:txBody>
      </p:sp>
    </p:spTree>
    <p:extLst>
      <p:ext uri="{BB962C8B-B14F-4D97-AF65-F5344CB8AC3E}">
        <p14:creationId xmlns:p14="http://schemas.microsoft.com/office/powerpoint/2010/main" val="407204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Journal</a:t>
            </a:r>
          </a:p>
        </p:txBody>
      </p:sp>
      <p:sp>
        <p:nvSpPr>
          <p:cNvPr id="3" name="Content Placeholder 2"/>
          <p:cNvSpPr>
            <a:spLocks noGrp="1"/>
          </p:cNvSpPr>
          <p:nvPr>
            <p:ph sz="half" idx="1"/>
          </p:nvPr>
        </p:nvSpPr>
        <p:spPr/>
        <p:txBody>
          <a:bodyPr/>
          <a:lstStyle/>
          <a:p>
            <a:r>
              <a:rPr lang="en-US" b="1" u="sng" dirty="0" smtClean="0"/>
              <a:t>Quote: </a:t>
            </a:r>
            <a:r>
              <a:rPr lang="en-US" dirty="0"/>
              <a:t>"This hot weather is making you soft, Whitney. Be a realist. The world is made up of two classes--the hunters and the </a:t>
            </a:r>
            <a:r>
              <a:rPr lang="en-US" dirty="0" err="1"/>
              <a:t>huntees</a:t>
            </a:r>
            <a:r>
              <a:rPr lang="en-US" dirty="0"/>
              <a:t>. Luckily, you and I are </a:t>
            </a:r>
            <a:r>
              <a:rPr lang="en-US" dirty="0" smtClean="0"/>
              <a:t>hunters” (Connell)</a:t>
            </a:r>
          </a:p>
          <a:p>
            <a:r>
              <a:rPr lang="en-US" b="1" u="sng" dirty="0" smtClean="0"/>
              <a:t>Context: </a:t>
            </a:r>
            <a:r>
              <a:rPr lang="en-US" dirty="0" smtClean="0"/>
              <a:t>The conversation continues.</a:t>
            </a:r>
            <a:endParaRPr lang="en-US" b="1" u="sng" dirty="0"/>
          </a:p>
        </p:txBody>
      </p:sp>
      <p:sp>
        <p:nvSpPr>
          <p:cNvPr id="4" name="Content Placeholder 3"/>
          <p:cNvSpPr>
            <a:spLocks noGrp="1"/>
          </p:cNvSpPr>
          <p:nvPr>
            <p:ph sz="half" idx="2"/>
          </p:nvPr>
        </p:nvSpPr>
        <p:spPr/>
        <p:txBody>
          <a:bodyPr/>
          <a:lstStyle/>
          <a:p>
            <a:r>
              <a:rPr lang="en-US" b="1" u="sng" dirty="0" smtClean="0"/>
              <a:t>Commentary: </a:t>
            </a:r>
            <a:r>
              <a:rPr lang="en-US" dirty="0" smtClean="0"/>
              <a:t>Again, Rainsford shows his nature. It sounds as if he believes the strong, i.e. the hunters, and only the strong, shall survive. Perhaps this again shows a side of Rainsford that lacks any sort of empathy, particularly for those he considers weak.</a:t>
            </a:r>
            <a:endParaRPr lang="en-US" b="1" u="sng" dirty="0"/>
          </a:p>
        </p:txBody>
      </p:sp>
    </p:spTree>
    <p:extLst>
      <p:ext uri="{BB962C8B-B14F-4D97-AF65-F5344CB8AC3E}">
        <p14:creationId xmlns:p14="http://schemas.microsoft.com/office/powerpoint/2010/main" val="120152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Journal</a:t>
            </a:r>
          </a:p>
        </p:txBody>
      </p:sp>
      <p:sp>
        <p:nvSpPr>
          <p:cNvPr id="3" name="Content Placeholder 2"/>
          <p:cNvSpPr>
            <a:spLocks noGrp="1"/>
          </p:cNvSpPr>
          <p:nvPr>
            <p:ph sz="half" idx="1"/>
          </p:nvPr>
        </p:nvSpPr>
        <p:spPr/>
        <p:txBody>
          <a:bodyPr/>
          <a:lstStyle/>
          <a:p>
            <a:r>
              <a:rPr lang="en-US" b="1" u="sng" dirty="0" smtClean="0"/>
              <a:t>Quote:</a:t>
            </a:r>
            <a:r>
              <a:rPr lang="en-US" dirty="0" smtClean="0"/>
              <a:t> “Desperately </a:t>
            </a:r>
            <a:r>
              <a:rPr lang="en-US" dirty="0"/>
              <a:t>he struck out with strong strokes after the receding lights of the yacht, but he stopped before he had swum fifty feet. A certain </a:t>
            </a:r>
            <a:r>
              <a:rPr lang="en-US" dirty="0" err="1"/>
              <a:t>coolheadedness</a:t>
            </a:r>
            <a:r>
              <a:rPr lang="en-US" dirty="0"/>
              <a:t> had come to him; it was not the first time he had been in a tight </a:t>
            </a:r>
            <a:r>
              <a:rPr lang="en-US" dirty="0" smtClean="0"/>
              <a:t>place” (Connell)</a:t>
            </a:r>
          </a:p>
          <a:p>
            <a:r>
              <a:rPr lang="en-US" b="1" u="sng" dirty="0" smtClean="0"/>
              <a:t>Context:</a:t>
            </a:r>
            <a:r>
              <a:rPr lang="en-US" dirty="0" smtClean="0"/>
              <a:t> Rainsford has fallen overboard into the Caribbean Sea.</a:t>
            </a:r>
            <a:endParaRPr lang="en-US" b="1" u="sng" dirty="0"/>
          </a:p>
        </p:txBody>
      </p:sp>
      <p:sp>
        <p:nvSpPr>
          <p:cNvPr id="4" name="Content Placeholder 3"/>
          <p:cNvSpPr>
            <a:spLocks noGrp="1"/>
          </p:cNvSpPr>
          <p:nvPr>
            <p:ph sz="half" idx="2"/>
          </p:nvPr>
        </p:nvSpPr>
        <p:spPr/>
        <p:txBody>
          <a:bodyPr/>
          <a:lstStyle/>
          <a:p>
            <a:r>
              <a:rPr lang="en-US" u="sng" dirty="0" smtClean="0"/>
              <a:t>Commentary: </a:t>
            </a:r>
            <a:r>
              <a:rPr lang="en-US" dirty="0" smtClean="0">
                <a:solidFill>
                  <a:srgbClr val="FF0000"/>
                </a:solidFill>
              </a:rPr>
              <a:t>Indirect characterization (Rainsford’s actions)</a:t>
            </a:r>
            <a:endParaRPr lang="en-US" u="sng" dirty="0" smtClean="0"/>
          </a:p>
          <a:p>
            <a:r>
              <a:rPr lang="en-US" dirty="0" smtClean="0"/>
              <a:t>Most people in such a situation would panic, and at first, Rainsford does. But he realizes that swimming after the boat or screaming for help would be useless. He is calm under pressure, using his wits to get himself out of tough situations.</a:t>
            </a:r>
            <a:endParaRPr lang="en-US" dirty="0"/>
          </a:p>
        </p:txBody>
      </p:sp>
    </p:spTree>
    <p:extLst>
      <p:ext uri="{BB962C8B-B14F-4D97-AF65-F5344CB8AC3E}">
        <p14:creationId xmlns:p14="http://schemas.microsoft.com/office/powerpoint/2010/main" val="41552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Journal</a:t>
            </a:r>
          </a:p>
        </p:txBody>
      </p:sp>
      <p:sp>
        <p:nvSpPr>
          <p:cNvPr id="3" name="Content Placeholder 2"/>
          <p:cNvSpPr>
            <a:spLocks noGrp="1"/>
          </p:cNvSpPr>
          <p:nvPr>
            <p:ph sz="half" idx="1"/>
          </p:nvPr>
        </p:nvSpPr>
        <p:spPr/>
        <p:txBody>
          <a:bodyPr/>
          <a:lstStyle/>
          <a:p>
            <a:r>
              <a:rPr lang="en-US" b="1" u="sng" dirty="0" smtClean="0"/>
              <a:t>Quote:</a:t>
            </a:r>
            <a:r>
              <a:rPr lang="en-US" dirty="0" smtClean="0"/>
              <a:t> “… he </a:t>
            </a:r>
            <a:r>
              <a:rPr lang="en-US" dirty="0"/>
              <a:t>saw to his great astonishment that all the lights were in one enormous building--a lofty structure with pointed towers plunging upward into the gloom. His eyes made out the shadowy outlines of a palatial chateau</a:t>
            </a:r>
            <a:r>
              <a:rPr lang="en-US" dirty="0" smtClean="0"/>
              <a:t>;” (Connell)</a:t>
            </a:r>
          </a:p>
          <a:p>
            <a:r>
              <a:rPr lang="en-US" b="1" u="sng" dirty="0" smtClean="0"/>
              <a:t>Context:</a:t>
            </a:r>
            <a:r>
              <a:rPr lang="en-US" dirty="0" smtClean="0"/>
              <a:t> Rainsford has wandered through the jungle and come upon a massive building illuminated by great banks of bright lights.</a:t>
            </a:r>
            <a:endParaRPr lang="en-US" b="1" u="sng" dirty="0" smtClean="0"/>
          </a:p>
          <a:p>
            <a:endParaRPr lang="en-US" u="sng" dirty="0"/>
          </a:p>
        </p:txBody>
      </p:sp>
      <p:sp>
        <p:nvSpPr>
          <p:cNvPr id="4" name="Content Placeholder 3"/>
          <p:cNvSpPr>
            <a:spLocks noGrp="1"/>
          </p:cNvSpPr>
          <p:nvPr>
            <p:ph sz="half" idx="2"/>
          </p:nvPr>
        </p:nvSpPr>
        <p:spPr/>
        <p:txBody>
          <a:bodyPr/>
          <a:lstStyle/>
          <a:p>
            <a:r>
              <a:rPr lang="en-US" b="1" u="sng" dirty="0" smtClean="0"/>
              <a:t>Commentary:</a:t>
            </a:r>
            <a:r>
              <a:rPr lang="en-US" dirty="0" smtClean="0"/>
              <a:t> Through the description of </a:t>
            </a:r>
            <a:r>
              <a:rPr lang="en-US" dirty="0" err="1" smtClean="0"/>
              <a:t>Zaroff’s</a:t>
            </a:r>
            <a:r>
              <a:rPr lang="en-US" dirty="0" smtClean="0"/>
              <a:t> house (</a:t>
            </a:r>
            <a:r>
              <a:rPr lang="en-US" dirty="0" smtClean="0">
                <a:solidFill>
                  <a:srgbClr val="FF0000"/>
                </a:solidFill>
              </a:rPr>
              <a:t>indirect characterization</a:t>
            </a:r>
            <a:r>
              <a:rPr lang="en-US" dirty="0" smtClean="0"/>
              <a:t>), we learn that the man has an appreciation for the finer things in life. His “house” looks like a castle, a place that serves as home to a king. Does </a:t>
            </a:r>
            <a:r>
              <a:rPr lang="en-US" dirty="0" err="1" smtClean="0"/>
              <a:t>Zaroff</a:t>
            </a:r>
            <a:r>
              <a:rPr lang="en-US" dirty="0" smtClean="0"/>
              <a:t> consider himself a king? Connell’s </a:t>
            </a:r>
            <a:r>
              <a:rPr lang="en-US" dirty="0" smtClean="0">
                <a:solidFill>
                  <a:schemeClr val="accent6"/>
                </a:solidFill>
              </a:rPr>
              <a:t>word choice, or diction,</a:t>
            </a:r>
            <a:r>
              <a:rPr lang="en-US" dirty="0" smtClean="0"/>
              <a:t> emphasizes </a:t>
            </a:r>
            <a:r>
              <a:rPr lang="en-US" dirty="0" err="1" smtClean="0"/>
              <a:t>Zaroff’s</a:t>
            </a:r>
            <a:r>
              <a:rPr lang="en-US" dirty="0" smtClean="0"/>
              <a:t> desire to have the best, using words like “lofty” and “chateau.”</a:t>
            </a:r>
            <a:endParaRPr lang="en-US" b="1" u="sng" dirty="0"/>
          </a:p>
        </p:txBody>
      </p:sp>
    </p:spTree>
    <p:extLst>
      <p:ext uri="{BB962C8B-B14F-4D97-AF65-F5344CB8AC3E}">
        <p14:creationId xmlns:p14="http://schemas.microsoft.com/office/powerpoint/2010/main" val="355606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Journal</a:t>
            </a:r>
          </a:p>
        </p:txBody>
      </p:sp>
      <p:sp>
        <p:nvSpPr>
          <p:cNvPr id="3" name="Content Placeholder 2"/>
          <p:cNvSpPr>
            <a:spLocks noGrp="1"/>
          </p:cNvSpPr>
          <p:nvPr>
            <p:ph sz="half" idx="1"/>
          </p:nvPr>
        </p:nvSpPr>
        <p:spPr/>
        <p:txBody>
          <a:bodyPr>
            <a:normAutofit fontScale="92500" lnSpcReduction="10000"/>
          </a:bodyPr>
          <a:lstStyle/>
          <a:p>
            <a:r>
              <a:rPr lang="en-US" b="1" u="sng" dirty="0" smtClean="0"/>
              <a:t>Quote:</a:t>
            </a:r>
            <a:r>
              <a:rPr lang="en-US" dirty="0" smtClean="0"/>
              <a:t> “Then </a:t>
            </a:r>
            <a:r>
              <a:rPr lang="en-US" dirty="0"/>
              <a:t>Rainsford saw the man's free hand go to his forehead in a military salute, and he saw him click his heels together and stand at attention. Another man was coming down the broad marble steps, an erect, slender man in evening </a:t>
            </a:r>
            <a:r>
              <a:rPr lang="en-US" dirty="0" smtClean="0"/>
              <a:t>clothes” (Connell)</a:t>
            </a:r>
          </a:p>
          <a:p>
            <a:r>
              <a:rPr lang="en-US" b="1" u="sng" dirty="0" smtClean="0"/>
              <a:t>Context:</a:t>
            </a:r>
            <a:endParaRPr lang="en-US" b="1" u="sng" dirty="0"/>
          </a:p>
        </p:txBody>
      </p:sp>
      <p:sp>
        <p:nvSpPr>
          <p:cNvPr id="4" name="Content Placeholder 3"/>
          <p:cNvSpPr>
            <a:spLocks noGrp="1"/>
          </p:cNvSpPr>
          <p:nvPr>
            <p:ph sz="half" idx="2"/>
          </p:nvPr>
        </p:nvSpPr>
        <p:spPr/>
        <p:txBody>
          <a:bodyPr>
            <a:normAutofit fontScale="92500" lnSpcReduction="10000"/>
          </a:bodyPr>
          <a:lstStyle/>
          <a:p>
            <a:r>
              <a:rPr lang="en-US" b="1" u="sng" dirty="0" smtClean="0"/>
              <a:t>Commentary</a:t>
            </a:r>
            <a:r>
              <a:rPr lang="en-US" b="1" u="sng" dirty="0" smtClean="0"/>
              <a:t>:</a:t>
            </a:r>
            <a:r>
              <a:rPr lang="en-US" dirty="0" smtClean="0"/>
              <a:t> </a:t>
            </a:r>
            <a:r>
              <a:rPr lang="en-US" dirty="0" err="1" smtClean="0"/>
              <a:t>Zaroff</a:t>
            </a:r>
            <a:r>
              <a:rPr lang="en-US" dirty="0" smtClean="0"/>
              <a:t> – Ivan, obviously his servant, treats the man like a king, showing him respect with a salute as he walks down the stairs. He immediately turns his attention to the General, telling us that </a:t>
            </a:r>
            <a:r>
              <a:rPr lang="en-US" dirty="0" err="1" smtClean="0"/>
              <a:t>Zaroff</a:t>
            </a:r>
            <a:r>
              <a:rPr lang="en-US" dirty="0" smtClean="0"/>
              <a:t> has a commanding air about him. </a:t>
            </a:r>
            <a:r>
              <a:rPr lang="en-US" dirty="0" err="1" smtClean="0"/>
              <a:t>Zaroff</a:t>
            </a:r>
            <a:r>
              <a:rPr lang="en-US" dirty="0" smtClean="0"/>
              <a:t> appears to be a man who is used to people showing respect, perhaps fear?, toward him. His clothes suggest that idea of enjoying the finer things in life. It’s not just anybody who has clothes for different parts of the day. The way he carries himself, standing straight and tall, suggests perhaps an air of superiority (he is a general, after all), and maybe the fact that he is a proud man.</a:t>
            </a:r>
            <a:endParaRPr lang="en-US" b="1" u="sng" dirty="0"/>
          </a:p>
        </p:txBody>
      </p:sp>
    </p:spTree>
    <p:extLst>
      <p:ext uri="{BB962C8B-B14F-4D97-AF65-F5344CB8AC3E}">
        <p14:creationId xmlns:p14="http://schemas.microsoft.com/office/powerpoint/2010/main" val="136399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Journal</a:t>
            </a:r>
          </a:p>
        </p:txBody>
      </p:sp>
      <p:sp>
        <p:nvSpPr>
          <p:cNvPr id="3" name="Content Placeholder 2"/>
          <p:cNvSpPr>
            <a:spLocks noGrp="1"/>
          </p:cNvSpPr>
          <p:nvPr>
            <p:ph sz="half" idx="1"/>
          </p:nvPr>
        </p:nvSpPr>
        <p:spPr/>
        <p:txBody>
          <a:bodyPr/>
          <a:lstStyle/>
          <a:p>
            <a:r>
              <a:rPr lang="en-US" b="1" u="sng" dirty="0" smtClean="0"/>
              <a:t>Quote:</a:t>
            </a:r>
            <a:r>
              <a:rPr lang="en-US" dirty="0" smtClean="0"/>
              <a:t> “In </a:t>
            </a:r>
            <a:r>
              <a:rPr lang="en-US" dirty="0"/>
              <a:t>a cultivated voice marked by a slight accent that gave it added precision and deliberateness, he said, </a:t>
            </a:r>
            <a:r>
              <a:rPr lang="en-US" dirty="0" smtClean="0"/>
              <a:t>‘It </a:t>
            </a:r>
            <a:r>
              <a:rPr lang="en-US" dirty="0"/>
              <a:t>is a very great pleasure </a:t>
            </a:r>
            <a:r>
              <a:rPr lang="en-US" dirty="0" smtClean="0"/>
              <a:t>and </a:t>
            </a:r>
            <a:r>
              <a:rPr lang="en-US" dirty="0"/>
              <a:t>honor to welcome Mr. Sanger Rainsford, the celebrated hunter, to my </a:t>
            </a:r>
            <a:r>
              <a:rPr lang="en-US" dirty="0" smtClean="0"/>
              <a:t>home’" (Connell)</a:t>
            </a:r>
          </a:p>
          <a:p>
            <a:r>
              <a:rPr lang="en-US" b="1" u="sng" dirty="0" smtClean="0"/>
              <a:t>Context:</a:t>
            </a:r>
            <a:endParaRPr lang="en-US" b="1" u="sng" dirty="0"/>
          </a:p>
        </p:txBody>
      </p:sp>
      <p:sp>
        <p:nvSpPr>
          <p:cNvPr id="4" name="Content Placeholder 3"/>
          <p:cNvSpPr>
            <a:spLocks noGrp="1"/>
          </p:cNvSpPr>
          <p:nvPr>
            <p:ph sz="half" idx="2"/>
          </p:nvPr>
        </p:nvSpPr>
        <p:spPr/>
        <p:txBody>
          <a:bodyPr/>
          <a:lstStyle/>
          <a:p>
            <a:r>
              <a:rPr lang="en-US" b="1" u="sng" dirty="0" smtClean="0"/>
              <a:t>Commentary:</a:t>
            </a:r>
            <a:endParaRPr lang="en-US" b="1" u="sng" dirty="0"/>
          </a:p>
        </p:txBody>
      </p:sp>
    </p:spTree>
    <p:extLst>
      <p:ext uri="{BB962C8B-B14F-4D97-AF65-F5344CB8AC3E}">
        <p14:creationId xmlns:p14="http://schemas.microsoft.com/office/powerpoint/2010/main" val="819887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Journal</a:t>
            </a:r>
          </a:p>
        </p:txBody>
      </p:sp>
      <p:sp>
        <p:nvSpPr>
          <p:cNvPr id="3" name="Content Placeholder 2"/>
          <p:cNvSpPr>
            <a:spLocks noGrp="1"/>
          </p:cNvSpPr>
          <p:nvPr>
            <p:ph sz="half" idx="1"/>
          </p:nvPr>
        </p:nvSpPr>
        <p:spPr/>
        <p:txBody>
          <a:bodyPr/>
          <a:lstStyle/>
          <a:p>
            <a:r>
              <a:rPr lang="en-US" b="1" u="sng" dirty="0" smtClean="0"/>
              <a:t>Quote:</a:t>
            </a:r>
            <a:r>
              <a:rPr lang="en-US" dirty="0" smtClean="0"/>
              <a:t> “His </a:t>
            </a:r>
            <a:r>
              <a:rPr lang="en-US" dirty="0"/>
              <a:t>eyes, too, were black and very bright. He had high cheekbones, a </a:t>
            </a:r>
            <a:r>
              <a:rPr lang="en-US" dirty="0" err="1"/>
              <a:t>sharpcut</a:t>
            </a:r>
            <a:r>
              <a:rPr lang="en-US" dirty="0"/>
              <a:t> nose, a spare, dark face--the face of a man used to giving orders, the face of an </a:t>
            </a:r>
            <a:r>
              <a:rPr lang="en-US" dirty="0" smtClean="0"/>
              <a:t>aristocrat” (Connell)</a:t>
            </a:r>
          </a:p>
          <a:p>
            <a:r>
              <a:rPr lang="en-US" b="1" u="sng" dirty="0" smtClean="0"/>
              <a:t>Context:</a:t>
            </a:r>
            <a:r>
              <a:rPr lang="en-US" dirty="0" smtClean="0"/>
              <a:t> </a:t>
            </a:r>
            <a:endParaRPr lang="en-US" dirty="0"/>
          </a:p>
        </p:txBody>
      </p:sp>
      <p:sp>
        <p:nvSpPr>
          <p:cNvPr id="4" name="Content Placeholder 3"/>
          <p:cNvSpPr>
            <a:spLocks noGrp="1"/>
          </p:cNvSpPr>
          <p:nvPr>
            <p:ph sz="half" idx="2"/>
          </p:nvPr>
        </p:nvSpPr>
        <p:spPr/>
        <p:txBody>
          <a:bodyPr/>
          <a:lstStyle/>
          <a:p>
            <a:r>
              <a:rPr lang="en-US" b="1" u="sng" dirty="0" smtClean="0"/>
              <a:t>Commentary:</a:t>
            </a:r>
            <a:endParaRPr lang="en-US" b="1" u="sng" dirty="0"/>
          </a:p>
        </p:txBody>
      </p:sp>
    </p:spTree>
    <p:extLst>
      <p:ext uri="{BB962C8B-B14F-4D97-AF65-F5344CB8AC3E}">
        <p14:creationId xmlns:p14="http://schemas.microsoft.com/office/powerpoint/2010/main" val="144584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137</TotalTime>
  <Words>1371</Words>
  <Application>Microsoft Office PowerPoint</Application>
  <PresentationFormat>Widescreen</PresentationFormat>
  <Paragraphs>75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Century Gothic</vt:lpstr>
      <vt:lpstr>Wingdings 2</vt:lpstr>
      <vt:lpstr>Quotable</vt:lpstr>
      <vt:lpstr>“The Most Dangerous Game” by Richard Connell</vt:lpstr>
      <vt:lpstr>Dialectical Journal</vt:lpstr>
      <vt:lpstr>Dialectical Journal</vt:lpstr>
      <vt:lpstr>Dialectical Journal</vt:lpstr>
      <vt:lpstr>Dialectical Journal</vt:lpstr>
      <vt:lpstr>Dialectical Journal</vt:lpstr>
      <vt:lpstr>Dialectical Journal</vt:lpstr>
      <vt:lpstr>Dialectical Journal</vt:lpstr>
      <vt:lpstr>Dialectical Journal</vt:lpstr>
      <vt:lpstr>Dialectical Journal</vt:lpstr>
      <vt:lpstr>Dialectical Journal</vt:lpstr>
      <vt:lpstr>Dialectical Journal</vt:lpstr>
      <vt:lpstr>Dialectical Journal</vt:lpstr>
      <vt:lpstr>Dialectical Journal</vt:lpstr>
      <vt:lpstr>Dialectical Journal</vt:lpstr>
      <vt:lpstr>Dialectical Journal</vt:lpstr>
      <vt:lpstr>Dialectical Journal</vt:lpstr>
      <vt:lpstr>Dialectical Journal</vt:lpstr>
      <vt:lpstr>Dialectical Journal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Game” by Richard Connell</dc:title>
  <dc:creator>Chris Floyd</dc:creator>
  <cp:lastModifiedBy>Chris Floyd</cp:lastModifiedBy>
  <cp:revision>22</cp:revision>
  <dcterms:created xsi:type="dcterms:W3CDTF">2017-12-08T02:46:41Z</dcterms:created>
  <dcterms:modified xsi:type="dcterms:W3CDTF">2017-12-08T14:15:00Z</dcterms:modified>
</cp:coreProperties>
</file>