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5143500" type="screen16x9"/>
  <p:notesSz cx="6858000" cy="9144000"/>
  <p:embeddedFontLst>
    <p:embeddedFont>
      <p:font typeface="PT Sans Narrow" panose="020B0604020202020204" charset="0"/>
      <p:regular r:id="rId37"/>
      <p:bold r:id="rId38"/>
    </p:embeddedFont>
    <p:embeddedFont>
      <p:font typeface="Open Sans" panose="020B0604020202020204"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46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286974117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3014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91208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00146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10476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83957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40469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85132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35313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15384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4890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78671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441926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71845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54108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74669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757490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281545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285056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428937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408004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5578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11461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86842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583524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652017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871775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838978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20435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35787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99167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16993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53012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55008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46715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buChar char="●"/>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The Writing Revolution</a:t>
            </a:r>
          </a:p>
        </p:txBody>
      </p:sp>
      <p:sp>
        <p:nvSpPr>
          <p:cNvPr id="67" name="Shape 67"/>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r>
              <a:rPr lang="en"/>
              <a:t>Student Introduction to activities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Fragment Activities</a:t>
            </a:r>
          </a:p>
        </p:txBody>
      </p:sp>
      <p:sp>
        <p:nvSpPr>
          <p:cNvPr id="133" name="Shape 13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AutoNum type="arabicPeriod"/>
            </a:pPr>
            <a:r>
              <a:rPr lang="en"/>
              <a:t>Identify + Repair Fragments</a:t>
            </a:r>
          </a:p>
          <a:p>
            <a:pPr marL="457200" lvl="0" indent="-228600" rtl="0">
              <a:spcBef>
                <a:spcPts val="0"/>
              </a:spcBef>
              <a:buAutoNum type="arabicPeriod"/>
            </a:pPr>
            <a:r>
              <a:rPr lang="en"/>
              <a:t>Identify + Repair Fragments in a Paragraph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Identify + Repair Fragments</a:t>
            </a:r>
          </a:p>
        </p:txBody>
      </p:sp>
      <p:sp>
        <p:nvSpPr>
          <p:cNvPr id="139" name="Shape 13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a:t>Directions: Change the sentence fragments into complete sentences, using correct capitalization and punctuation.</a:t>
            </a:r>
          </a:p>
          <a:p>
            <a:pPr lvl="0" rtl="0">
              <a:spcBef>
                <a:spcPts val="0"/>
              </a:spcBef>
              <a:buNone/>
            </a:pPr>
            <a:r>
              <a:rPr lang="en" b="1" i="1"/>
              <a:t>romeo and juliet</a:t>
            </a:r>
          </a:p>
          <a:p>
            <a:pPr lvl="0" rtl="0">
              <a:spcBef>
                <a:spcPts val="0"/>
              </a:spcBef>
              <a:buNone/>
            </a:pPr>
            <a:r>
              <a:rPr lang="en" u="sng"/>
              <a:t>Romeo and Juliet fall in love at first sight.</a:t>
            </a:r>
          </a:p>
          <a:p>
            <a:pPr lvl="0" rtl="0">
              <a:spcBef>
                <a:spcPts val="0"/>
              </a:spcBef>
              <a:buNone/>
            </a:pPr>
            <a:r>
              <a:rPr lang="en" b="1" i="1"/>
              <a:t>are two warring households</a:t>
            </a:r>
          </a:p>
          <a:p>
            <a:pPr lvl="0" rtl="0">
              <a:spcBef>
                <a:spcPts val="0"/>
              </a:spcBef>
              <a:buNone/>
            </a:pPr>
            <a:r>
              <a:rPr lang="en" u="sng"/>
              <a:t>The Montagues and the Capulets are two warring households.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Effect transition="in" filter="fade">
                                      <p:cBhvr>
                                        <p:cTn id="7" dur="1000"/>
                                        <p:tgtEl>
                                          <p:spTgt spid="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9">
                                            <p:txEl>
                                              <p:pRg st="1" end="1"/>
                                            </p:txEl>
                                          </p:spTgt>
                                        </p:tgtEl>
                                        <p:attrNameLst>
                                          <p:attrName>style.visibility</p:attrName>
                                        </p:attrNameLst>
                                      </p:cBhvr>
                                      <p:to>
                                        <p:strVal val="visible"/>
                                      </p:to>
                                    </p:set>
                                    <p:animEffect transition="in" filter="fade">
                                      <p:cBhvr>
                                        <p:cTn id="12" dur="1000"/>
                                        <p:tgtEl>
                                          <p:spTgt spid="1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9">
                                            <p:txEl>
                                              <p:pRg st="2" end="2"/>
                                            </p:txEl>
                                          </p:spTgt>
                                        </p:tgtEl>
                                        <p:attrNameLst>
                                          <p:attrName>style.visibility</p:attrName>
                                        </p:attrNameLst>
                                      </p:cBhvr>
                                      <p:to>
                                        <p:strVal val="visible"/>
                                      </p:to>
                                    </p:set>
                                    <p:animEffect transition="in" filter="fade">
                                      <p:cBhvr>
                                        <p:cTn id="17" dur="1000"/>
                                        <p:tgtEl>
                                          <p:spTgt spid="1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9">
                                            <p:txEl>
                                              <p:pRg st="3" end="3"/>
                                            </p:txEl>
                                          </p:spTgt>
                                        </p:tgtEl>
                                        <p:attrNameLst>
                                          <p:attrName>style.visibility</p:attrName>
                                        </p:attrNameLst>
                                      </p:cBhvr>
                                      <p:to>
                                        <p:strVal val="visible"/>
                                      </p:to>
                                    </p:set>
                                    <p:animEffect transition="in" filter="fade">
                                      <p:cBhvr>
                                        <p:cTn id="22" dur="1000"/>
                                        <p:tgtEl>
                                          <p:spTgt spid="1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9">
                                            <p:txEl>
                                              <p:pRg st="4" end="4"/>
                                            </p:txEl>
                                          </p:spTgt>
                                        </p:tgtEl>
                                        <p:attrNameLst>
                                          <p:attrName>style.visibility</p:attrName>
                                        </p:attrNameLst>
                                      </p:cBhvr>
                                      <p:to>
                                        <p:strVal val="visible"/>
                                      </p:to>
                                    </p:set>
                                    <p:animEffect transition="in" filter="fade">
                                      <p:cBhvr>
                                        <p:cTn id="27" dur="1000"/>
                                        <p:tgtEl>
                                          <p:spTgt spid="1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The key to success?</a:t>
            </a:r>
          </a:p>
        </p:txBody>
      </p:sp>
      <p:sp>
        <p:nvSpPr>
          <p:cNvPr id="145" name="Shape 14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Use specific vocabulary!</a:t>
            </a:r>
          </a:p>
          <a:p>
            <a:pPr lvl="0">
              <a:spcBef>
                <a:spcPts val="0"/>
              </a:spcBef>
              <a:buNone/>
            </a:pPr>
            <a:r>
              <a:rPr lang="en" b="1" i="1"/>
              <a:t>are two warring households</a:t>
            </a:r>
          </a:p>
          <a:p>
            <a:pPr lvl="0">
              <a:spcBef>
                <a:spcPts val="0"/>
              </a:spcBef>
              <a:buNone/>
            </a:pPr>
            <a:r>
              <a:rPr lang="en" u="sng"/>
              <a:t>WRONG: They are two warring households.</a:t>
            </a:r>
          </a:p>
          <a:p>
            <a:pPr lvl="0">
              <a:spcBef>
                <a:spcPts val="0"/>
              </a:spcBef>
              <a:buNone/>
            </a:pPr>
            <a:r>
              <a:rPr lang="en" u="sng"/>
              <a:t>The Montagues and the Capulets are two warring households.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10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100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100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1000"/>
                                        <p:tgtEl>
                                          <p:spTgt spid="1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5">
                                            <p:txEl>
                                              <p:pRg st="0" end="0"/>
                                            </p:txEl>
                                          </p:spTgt>
                                        </p:tgtEl>
                                        <p:attrNameLst>
                                          <p:attrName>style.visibility</p:attrName>
                                        </p:attrNameLst>
                                      </p:cBhvr>
                                      <p:to>
                                        <p:strVal val="visible"/>
                                      </p:to>
                                    </p:set>
                                    <p:animEffect transition="in" filter="fade">
                                      <p:cBhvr>
                                        <p:cTn id="27" dur="1000"/>
                                        <p:tgtEl>
                                          <p:spTgt spid="14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5">
                                            <p:txEl>
                                              <p:pRg st="1" end="1"/>
                                            </p:txEl>
                                          </p:spTgt>
                                        </p:tgtEl>
                                        <p:attrNameLst>
                                          <p:attrName>style.visibility</p:attrName>
                                        </p:attrNameLst>
                                      </p:cBhvr>
                                      <p:to>
                                        <p:strVal val="visible"/>
                                      </p:to>
                                    </p:set>
                                    <p:animEffect transition="in" filter="fade">
                                      <p:cBhvr>
                                        <p:cTn id="32" dur="1000"/>
                                        <p:tgtEl>
                                          <p:spTgt spid="14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5">
                                            <p:txEl>
                                              <p:pRg st="2" end="2"/>
                                            </p:txEl>
                                          </p:spTgt>
                                        </p:tgtEl>
                                        <p:attrNameLst>
                                          <p:attrName>style.visibility</p:attrName>
                                        </p:attrNameLst>
                                      </p:cBhvr>
                                      <p:to>
                                        <p:strVal val="visible"/>
                                      </p:to>
                                    </p:set>
                                    <p:animEffect transition="in" filter="fade">
                                      <p:cBhvr>
                                        <p:cTn id="37" dur="1000"/>
                                        <p:tgtEl>
                                          <p:spTgt spid="14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5">
                                            <p:txEl>
                                              <p:pRg st="3" end="3"/>
                                            </p:txEl>
                                          </p:spTgt>
                                        </p:tgtEl>
                                        <p:attrNameLst>
                                          <p:attrName>style.visibility</p:attrName>
                                        </p:attrNameLst>
                                      </p:cBhvr>
                                      <p:to>
                                        <p:strVal val="visible"/>
                                      </p:to>
                                    </p:set>
                                    <p:animEffect transition="in" filter="fade">
                                      <p:cBhvr>
                                        <p:cTn id="42" dur="1000"/>
                                        <p:tgtEl>
                                          <p:spTgt spid="1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endParaRPr/>
          </a:p>
        </p:txBody>
      </p:sp>
      <p:sp>
        <p:nvSpPr>
          <p:cNvPr id="151" name="Shape 15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Directions: Underline the fragments in the paragraph. On the lines provided, change the sentence fragments into complete sentences, using correct capitalization and punctuation.</a:t>
            </a:r>
          </a:p>
          <a:p>
            <a:pPr lvl="0">
              <a:spcBef>
                <a:spcPts val="0"/>
              </a:spcBef>
              <a:buNone/>
            </a:pPr>
            <a:r>
              <a:rPr lang="en"/>
              <a:t>	Jupiter and “the Mighty Ones” are not so mighty. Jupiter fears being discovered as weak. To keep humans poor and ignorant. He fears humans gaining fire from Prometheus. If they gain knowledge and health. As a result, Jupiter resorts to tricks to keep humans from gathering power. Clearly, Jupiter and the gods want to maintain their power over humans.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174850"/>
            <a:ext cx="8520600" cy="707400"/>
          </a:xfrm>
          <a:prstGeom prst="rect">
            <a:avLst/>
          </a:prstGeom>
        </p:spPr>
        <p:txBody>
          <a:bodyPr lIns="91425" tIns="91425" rIns="91425" bIns="91425" anchor="t" anchorCtr="0">
            <a:noAutofit/>
          </a:bodyPr>
          <a:lstStyle/>
          <a:p>
            <a:pPr lvl="0" rtl="0">
              <a:spcBef>
                <a:spcPts val="0"/>
              </a:spcBef>
              <a:buNone/>
            </a:pPr>
            <a:r>
              <a:rPr lang="en"/>
              <a:t>Identify + Repair Fragments in a Paragraph</a:t>
            </a:r>
          </a:p>
          <a:p>
            <a:pPr lvl="0" rtl="0">
              <a:spcBef>
                <a:spcPts val="0"/>
              </a:spcBef>
              <a:buNone/>
            </a:pPr>
            <a:endParaRPr/>
          </a:p>
        </p:txBody>
      </p:sp>
      <p:sp>
        <p:nvSpPr>
          <p:cNvPr id="157" name="Shape 157"/>
          <p:cNvSpPr txBox="1">
            <a:spLocks noGrp="1"/>
          </p:cNvSpPr>
          <p:nvPr>
            <p:ph type="body" idx="1"/>
          </p:nvPr>
        </p:nvSpPr>
        <p:spPr>
          <a:xfrm>
            <a:off x="311700" y="882250"/>
            <a:ext cx="8520600" cy="3876300"/>
          </a:xfrm>
          <a:prstGeom prst="rect">
            <a:avLst/>
          </a:prstGeom>
        </p:spPr>
        <p:txBody>
          <a:bodyPr lIns="91425" tIns="91425" rIns="91425" bIns="91425" anchor="t" anchorCtr="0">
            <a:noAutofit/>
          </a:bodyPr>
          <a:lstStyle/>
          <a:p>
            <a:pPr lvl="0" rtl="0">
              <a:spcBef>
                <a:spcPts val="0"/>
              </a:spcBef>
              <a:buNone/>
            </a:pPr>
            <a:r>
              <a:rPr lang="en"/>
              <a:t>Directions: Underline the fragments in the paragraph. On the lines provided, change the sentence fragments into complete sentences, using correct capitalization and punctuation.</a:t>
            </a:r>
          </a:p>
          <a:p>
            <a:pPr lvl="0" rtl="0">
              <a:spcBef>
                <a:spcPts val="0"/>
              </a:spcBef>
              <a:buNone/>
            </a:pPr>
            <a:r>
              <a:rPr lang="en"/>
              <a:t>	Jupiter and “the Mighty Ones” are not so mighty. Jupiter fears being discovered as weak. </a:t>
            </a:r>
            <a:r>
              <a:rPr lang="en" u="sng"/>
              <a:t>To keep humans poor and ignorant.</a:t>
            </a:r>
            <a:r>
              <a:rPr lang="en"/>
              <a:t> He fears humans gaining fire from Prometheus. </a:t>
            </a:r>
            <a:r>
              <a:rPr lang="en" u="sng"/>
              <a:t>If they gain knowledge and health.</a:t>
            </a:r>
            <a:r>
              <a:rPr lang="en"/>
              <a:t> As a result, Jupiter resorts to tricks to keep humans from gathering power. Clearly, Jupiter and the gods want to maintain their power over humans.</a:t>
            </a:r>
          </a:p>
          <a:p>
            <a:pPr lvl="0" rtl="0">
              <a:spcBef>
                <a:spcPts val="0"/>
              </a:spcBef>
              <a:buNone/>
            </a:pPr>
            <a:r>
              <a:rPr lang="en" u="sng"/>
              <a:t>He wants to keep humans poor and ignorant.</a:t>
            </a:r>
          </a:p>
          <a:p>
            <a:pPr lvl="0" rtl="0">
              <a:spcBef>
                <a:spcPts val="0"/>
              </a:spcBef>
              <a:buNone/>
            </a:pPr>
            <a:r>
              <a:rPr lang="en" u="sng"/>
              <a:t>If they gain knowledge and health, Jupiter will no longer have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animEffect transition="in" filter="fade">
                                      <p:cBhvr>
                                        <p:cTn id="7" dur="1000"/>
                                        <p:tgtEl>
                                          <p:spTgt spid="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7">
                                            <p:txEl>
                                              <p:pRg st="1" end="1"/>
                                            </p:txEl>
                                          </p:spTgt>
                                        </p:tgtEl>
                                        <p:attrNameLst>
                                          <p:attrName>style.visibility</p:attrName>
                                        </p:attrNameLst>
                                      </p:cBhvr>
                                      <p:to>
                                        <p:strVal val="visible"/>
                                      </p:to>
                                    </p:set>
                                    <p:animEffect transition="in" filter="fade">
                                      <p:cBhvr>
                                        <p:cTn id="12" dur="1000"/>
                                        <p:tgtEl>
                                          <p:spTgt spid="1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7">
                                            <p:txEl>
                                              <p:pRg st="2" end="2"/>
                                            </p:txEl>
                                          </p:spTgt>
                                        </p:tgtEl>
                                        <p:attrNameLst>
                                          <p:attrName>style.visibility</p:attrName>
                                        </p:attrNameLst>
                                      </p:cBhvr>
                                      <p:to>
                                        <p:strVal val="visible"/>
                                      </p:to>
                                    </p:set>
                                    <p:animEffect transition="in" filter="fade">
                                      <p:cBhvr>
                                        <p:cTn id="17" dur="1000"/>
                                        <p:tgtEl>
                                          <p:spTgt spid="1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7">
                                            <p:txEl>
                                              <p:pRg st="3" end="3"/>
                                            </p:txEl>
                                          </p:spTgt>
                                        </p:tgtEl>
                                        <p:attrNameLst>
                                          <p:attrName>style.visibility</p:attrName>
                                        </p:attrNameLst>
                                      </p:cBhvr>
                                      <p:to>
                                        <p:strVal val="visible"/>
                                      </p:to>
                                    </p:set>
                                    <p:animEffect transition="in" filter="fade">
                                      <p:cBhvr>
                                        <p:cTn id="22" dur="1000"/>
                                        <p:tgtEl>
                                          <p:spTgt spid="1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7">
                                            <p:txEl>
                                              <p:pRg st="0" end="0"/>
                                            </p:txEl>
                                          </p:spTgt>
                                        </p:tgtEl>
                                        <p:attrNameLst>
                                          <p:attrName>style.visibility</p:attrName>
                                        </p:attrNameLst>
                                      </p:cBhvr>
                                      <p:to>
                                        <p:strVal val="visible"/>
                                      </p:to>
                                    </p:set>
                                    <p:animEffect transition="in" filter="fade">
                                      <p:cBhvr>
                                        <p:cTn id="27" dur="1000"/>
                                        <p:tgtEl>
                                          <p:spTgt spid="15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7">
                                            <p:txEl>
                                              <p:pRg st="1" end="1"/>
                                            </p:txEl>
                                          </p:spTgt>
                                        </p:tgtEl>
                                        <p:attrNameLst>
                                          <p:attrName>style.visibility</p:attrName>
                                        </p:attrNameLst>
                                      </p:cBhvr>
                                      <p:to>
                                        <p:strVal val="visible"/>
                                      </p:to>
                                    </p:set>
                                    <p:animEffect transition="in" filter="fade">
                                      <p:cBhvr>
                                        <p:cTn id="32" dur="1000"/>
                                        <p:tgtEl>
                                          <p:spTgt spid="15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7">
                                            <p:txEl>
                                              <p:pRg st="2" end="2"/>
                                            </p:txEl>
                                          </p:spTgt>
                                        </p:tgtEl>
                                        <p:attrNameLst>
                                          <p:attrName>style.visibility</p:attrName>
                                        </p:attrNameLst>
                                      </p:cBhvr>
                                      <p:to>
                                        <p:strVal val="visible"/>
                                      </p:to>
                                    </p:set>
                                    <p:animEffect transition="in" filter="fade">
                                      <p:cBhvr>
                                        <p:cTn id="37" dur="1000"/>
                                        <p:tgtEl>
                                          <p:spTgt spid="15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7">
                                            <p:txEl>
                                              <p:pRg st="3" end="3"/>
                                            </p:txEl>
                                          </p:spTgt>
                                        </p:tgtEl>
                                        <p:attrNameLst>
                                          <p:attrName>style.visibility</p:attrName>
                                        </p:attrNameLst>
                                      </p:cBhvr>
                                      <p:to>
                                        <p:strVal val="visible"/>
                                      </p:to>
                                    </p:set>
                                    <p:animEffect transition="in" filter="fade">
                                      <p:cBhvr>
                                        <p:cTn id="42" dur="1000"/>
                                        <p:tgtEl>
                                          <p:spTgt spid="1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Scrambled Sentences</a:t>
            </a:r>
          </a:p>
        </p:txBody>
      </p:sp>
      <p:sp>
        <p:nvSpPr>
          <p:cNvPr id="163" name="Shape 163"/>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194875"/>
            <a:ext cx="8520600" cy="707400"/>
          </a:xfrm>
          <a:prstGeom prst="rect">
            <a:avLst/>
          </a:prstGeom>
        </p:spPr>
        <p:txBody>
          <a:bodyPr lIns="91425" tIns="91425" rIns="91425" bIns="91425" anchor="t" anchorCtr="0">
            <a:noAutofit/>
          </a:bodyPr>
          <a:lstStyle/>
          <a:p>
            <a:pPr lvl="0">
              <a:spcBef>
                <a:spcPts val="0"/>
              </a:spcBef>
              <a:buNone/>
            </a:pPr>
            <a:r>
              <a:rPr lang="en"/>
              <a:t>Scrambled Sentence Activity</a:t>
            </a:r>
          </a:p>
        </p:txBody>
      </p:sp>
      <p:sp>
        <p:nvSpPr>
          <p:cNvPr id="169" name="Shape 169"/>
          <p:cNvSpPr txBox="1">
            <a:spLocks noGrp="1"/>
          </p:cNvSpPr>
          <p:nvPr>
            <p:ph type="body" idx="1"/>
          </p:nvPr>
        </p:nvSpPr>
        <p:spPr>
          <a:xfrm>
            <a:off x="311700" y="902275"/>
            <a:ext cx="8520600" cy="3831900"/>
          </a:xfrm>
          <a:prstGeom prst="rect">
            <a:avLst/>
          </a:prstGeom>
        </p:spPr>
        <p:txBody>
          <a:bodyPr lIns="91425" tIns="91425" rIns="91425" bIns="91425" anchor="t" anchorCtr="0">
            <a:noAutofit/>
          </a:bodyPr>
          <a:lstStyle/>
          <a:p>
            <a:pPr lvl="0">
              <a:spcBef>
                <a:spcPts val="0"/>
              </a:spcBef>
              <a:buNone/>
            </a:pPr>
            <a:r>
              <a:rPr lang="en"/>
              <a:t>Directions: Rearrange the words into sentences, and add the correct punctuation and capitalization.</a:t>
            </a:r>
          </a:p>
          <a:p>
            <a:pPr lvl="0">
              <a:spcBef>
                <a:spcPts val="0"/>
              </a:spcBef>
              <a:buNone/>
            </a:pPr>
            <a:r>
              <a:rPr lang="en"/>
              <a:t>live did where tim</a:t>
            </a:r>
          </a:p>
          <a:p>
            <a:pPr lvl="0">
              <a:spcBef>
                <a:spcPts val="0"/>
              </a:spcBef>
              <a:buNone/>
            </a:pPr>
            <a:r>
              <a:rPr lang="en" u="sng"/>
              <a:t>Where did Tim Live?</a:t>
            </a:r>
          </a:p>
          <a:p>
            <a:pPr lvl="0">
              <a:spcBef>
                <a:spcPts val="0"/>
              </a:spcBef>
              <a:buNone/>
            </a:pPr>
            <a:r>
              <a:rPr lang="en"/>
              <a:t>apples we oranges bought and bananas</a:t>
            </a:r>
          </a:p>
          <a:p>
            <a:pPr lvl="0">
              <a:spcBef>
                <a:spcPts val="0"/>
              </a:spcBef>
              <a:buNone/>
            </a:pPr>
            <a:r>
              <a:rPr lang="en" u="sng"/>
              <a:t>We bought apples, oranges, and bananas.</a:t>
            </a:r>
          </a:p>
          <a:p>
            <a:pPr lvl="0">
              <a:spcBef>
                <a:spcPts val="0"/>
              </a:spcBef>
              <a:buNone/>
            </a:pPr>
            <a:r>
              <a:rPr lang="en"/>
              <a:t>group a behaviors particular of attitude and is culture the</a:t>
            </a:r>
          </a:p>
          <a:p>
            <a:pPr lvl="0">
              <a:spcBef>
                <a:spcPts val="0"/>
              </a:spcBef>
              <a:buNone/>
            </a:pPr>
            <a:r>
              <a:rPr lang="en" u="sng"/>
              <a:t>Culture is the attitude and behaviors of a particular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
                                            <p:txEl>
                                              <p:pRg st="0" end="0"/>
                                            </p:txEl>
                                          </p:spTgt>
                                        </p:tgtEl>
                                        <p:attrNameLst>
                                          <p:attrName>style.visibility</p:attrName>
                                        </p:attrNameLst>
                                      </p:cBhvr>
                                      <p:to>
                                        <p:strVal val="visible"/>
                                      </p:to>
                                    </p:set>
                                    <p:animEffect transition="in" filter="fade">
                                      <p:cBhvr>
                                        <p:cTn id="7" dur="1000"/>
                                        <p:tgtEl>
                                          <p:spTgt spid="1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xEl>
                                              <p:pRg st="1" end="1"/>
                                            </p:txEl>
                                          </p:spTgt>
                                        </p:tgtEl>
                                        <p:attrNameLst>
                                          <p:attrName>style.visibility</p:attrName>
                                        </p:attrNameLst>
                                      </p:cBhvr>
                                      <p:to>
                                        <p:strVal val="visible"/>
                                      </p:to>
                                    </p:set>
                                    <p:animEffect transition="in" filter="fade">
                                      <p:cBhvr>
                                        <p:cTn id="12" dur="1000"/>
                                        <p:tgtEl>
                                          <p:spTgt spid="1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
                                            <p:txEl>
                                              <p:pRg st="2" end="2"/>
                                            </p:txEl>
                                          </p:spTgt>
                                        </p:tgtEl>
                                        <p:attrNameLst>
                                          <p:attrName>style.visibility</p:attrName>
                                        </p:attrNameLst>
                                      </p:cBhvr>
                                      <p:to>
                                        <p:strVal val="visible"/>
                                      </p:to>
                                    </p:set>
                                    <p:animEffect transition="in" filter="fade">
                                      <p:cBhvr>
                                        <p:cTn id="17" dur="1000"/>
                                        <p:tgtEl>
                                          <p:spTgt spid="1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
                                            <p:txEl>
                                              <p:pRg st="3" end="3"/>
                                            </p:txEl>
                                          </p:spTgt>
                                        </p:tgtEl>
                                        <p:attrNameLst>
                                          <p:attrName>style.visibility</p:attrName>
                                        </p:attrNameLst>
                                      </p:cBhvr>
                                      <p:to>
                                        <p:strVal val="visible"/>
                                      </p:to>
                                    </p:set>
                                    <p:animEffect transition="in" filter="fade">
                                      <p:cBhvr>
                                        <p:cTn id="22" dur="1000"/>
                                        <p:tgtEl>
                                          <p:spTgt spid="1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
                                            <p:txEl>
                                              <p:pRg st="4" end="4"/>
                                            </p:txEl>
                                          </p:spTgt>
                                        </p:tgtEl>
                                        <p:attrNameLst>
                                          <p:attrName>style.visibility</p:attrName>
                                        </p:attrNameLst>
                                      </p:cBhvr>
                                      <p:to>
                                        <p:strVal val="visible"/>
                                      </p:to>
                                    </p:set>
                                    <p:animEffect transition="in" filter="fade">
                                      <p:cBhvr>
                                        <p:cTn id="27" dur="1000"/>
                                        <p:tgtEl>
                                          <p:spTgt spid="16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
                                            <p:txEl>
                                              <p:pRg st="5" end="5"/>
                                            </p:txEl>
                                          </p:spTgt>
                                        </p:tgtEl>
                                        <p:attrNameLst>
                                          <p:attrName>style.visibility</p:attrName>
                                        </p:attrNameLst>
                                      </p:cBhvr>
                                      <p:to>
                                        <p:strVal val="visible"/>
                                      </p:to>
                                    </p:set>
                                    <p:animEffect transition="in" filter="fade">
                                      <p:cBhvr>
                                        <p:cTn id="32" dur="1000"/>
                                        <p:tgtEl>
                                          <p:spTgt spid="16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9">
                                            <p:txEl>
                                              <p:pRg st="6" end="6"/>
                                            </p:txEl>
                                          </p:spTgt>
                                        </p:tgtEl>
                                        <p:attrNameLst>
                                          <p:attrName>style.visibility</p:attrName>
                                        </p:attrNameLst>
                                      </p:cBhvr>
                                      <p:to>
                                        <p:strVal val="visible"/>
                                      </p:to>
                                    </p:set>
                                    <p:animEffect transition="in" filter="fade">
                                      <p:cBhvr>
                                        <p:cTn id="37" dur="1000"/>
                                        <p:tgtEl>
                                          <p:spTgt spid="16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9">
                                            <p:txEl>
                                              <p:pRg st="0" end="0"/>
                                            </p:txEl>
                                          </p:spTgt>
                                        </p:tgtEl>
                                        <p:attrNameLst>
                                          <p:attrName>style.visibility</p:attrName>
                                        </p:attrNameLst>
                                      </p:cBhvr>
                                      <p:to>
                                        <p:strVal val="visible"/>
                                      </p:to>
                                    </p:set>
                                    <p:animEffect transition="in" filter="fade">
                                      <p:cBhvr>
                                        <p:cTn id="42" dur="1000"/>
                                        <p:tgtEl>
                                          <p:spTgt spid="16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9">
                                            <p:txEl>
                                              <p:pRg st="1" end="1"/>
                                            </p:txEl>
                                          </p:spTgt>
                                        </p:tgtEl>
                                        <p:attrNameLst>
                                          <p:attrName>style.visibility</p:attrName>
                                        </p:attrNameLst>
                                      </p:cBhvr>
                                      <p:to>
                                        <p:strVal val="visible"/>
                                      </p:to>
                                    </p:set>
                                    <p:animEffect transition="in" filter="fade">
                                      <p:cBhvr>
                                        <p:cTn id="47" dur="1000"/>
                                        <p:tgtEl>
                                          <p:spTgt spid="169">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9">
                                            <p:txEl>
                                              <p:pRg st="2" end="2"/>
                                            </p:txEl>
                                          </p:spTgt>
                                        </p:tgtEl>
                                        <p:attrNameLst>
                                          <p:attrName>style.visibility</p:attrName>
                                        </p:attrNameLst>
                                      </p:cBhvr>
                                      <p:to>
                                        <p:strVal val="visible"/>
                                      </p:to>
                                    </p:set>
                                    <p:animEffect transition="in" filter="fade">
                                      <p:cBhvr>
                                        <p:cTn id="52" dur="1000"/>
                                        <p:tgtEl>
                                          <p:spTgt spid="169">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9">
                                            <p:txEl>
                                              <p:pRg st="3" end="3"/>
                                            </p:txEl>
                                          </p:spTgt>
                                        </p:tgtEl>
                                        <p:attrNameLst>
                                          <p:attrName>style.visibility</p:attrName>
                                        </p:attrNameLst>
                                      </p:cBhvr>
                                      <p:to>
                                        <p:strVal val="visible"/>
                                      </p:to>
                                    </p:set>
                                    <p:animEffect transition="in" filter="fade">
                                      <p:cBhvr>
                                        <p:cTn id="57" dur="1000"/>
                                        <p:tgtEl>
                                          <p:spTgt spid="169">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69">
                                            <p:txEl>
                                              <p:pRg st="4" end="4"/>
                                            </p:txEl>
                                          </p:spTgt>
                                        </p:tgtEl>
                                        <p:attrNameLst>
                                          <p:attrName>style.visibility</p:attrName>
                                        </p:attrNameLst>
                                      </p:cBhvr>
                                      <p:to>
                                        <p:strVal val="visible"/>
                                      </p:to>
                                    </p:set>
                                    <p:animEffect transition="in" filter="fade">
                                      <p:cBhvr>
                                        <p:cTn id="62" dur="1000"/>
                                        <p:tgtEl>
                                          <p:spTgt spid="169">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69">
                                            <p:txEl>
                                              <p:pRg st="5" end="5"/>
                                            </p:txEl>
                                          </p:spTgt>
                                        </p:tgtEl>
                                        <p:attrNameLst>
                                          <p:attrName>style.visibility</p:attrName>
                                        </p:attrNameLst>
                                      </p:cBhvr>
                                      <p:to>
                                        <p:strVal val="visible"/>
                                      </p:to>
                                    </p:set>
                                    <p:animEffect transition="in" filter="fade">
                                      <p:cBhvr>
                                        <p:cTn id="67" dur="1000"/>
                                        <p:tgtEl>
                                          <p:spTgt spid="169">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69">
                                            <p:txEl>
                                              <p:pRg st="6" end="6"/>
                                            </p:txEl>
                                          </p:spTgt>
                                        </p:tgtEl>
                                        <p:attrNameLst>
                                          <p:attrName>style.visibility</p:attrName>
                                        </p:attrNameLst>
                                      </p:cBhvr>
                                      <p:to>
                                        <p:strVal val="visible"/>
                                      </p:to>
                                    </p:set>
                                    <p:animEffect transition="in" filter="fade">
                                      <p:cBhvr>
                                        <p:cTn id="72" dur="1000"/>
                                        <p:tgtEl>
                                          <p:spTgt spid="16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Sentence Types</a:t>
            </a:r>
          </a:p>
        </p:txBody>
      </p:sp>
      <p:sp>
        <p:nvSpPr>
          <p:cNvPr id="175" name="Shape 175"/>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Sentence Type Activities</a:t>
            </a:r>
          </a:p>
        </p:txBody>
      </p:sp>
      <p:sp>
        <p:nvSpPr>
          <p:cNvPr id="181" name="Shape 18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Change sentence type question to statement / statement to question</a:t>
            </a:r>
          </a:p>
          <a:p>
            <a:pPr marL="457200" lvl="0" indent="-228600" rtl="0">
              <a:spcBef>
                <a:spcPts val="0"/>
              </a:spcBef>
            </a:pPr>
            <a:r>
              <a:rPr lang="en"/>
              <a:t>Identify sentence types</a:t>
            </a:r>
          </a:p>
          <a:p>
            <a:pPr marL="457200" lvl="0" indent="-228600" rtl="0">
              <a:spcBef>
                <a:spcPts val="0"/>
              </a:spcBef>
            </a:pPr>
            <a:r>
              <a:rPr lang="en"/>
              <a:t>Write a sentence type about a given topic</a:t>
            </a:r>
          </a:p>
          <a:p>
            <a:pPr marL="457200" lvl="0" indent="-228600">
              <a:spcBef>
                <a:spcPts val="0"/>
              </a:spcBef>
            </a:pPr>
            <a:r>
              <a:rPr lang="en"/>
              <a:t>Write a sentence type using a specific word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Sentence Types</a:t>
            </a:r>
          </a:p>
        </p:txBody>
      </p:sp>
      <p:sp>
        <p:nvSpPr>
          <p:cNvPr id="187" name="Shape 187"/>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Four Types of Sentences</a:t>
            </a:r>
          </a:p>
          <a:p>
            <a:pPr marL="457200" lvl="0" indent="-228600" rtl="0">
              <a:spcBef>
                <a:spcPts val="0"/>
              </a:spcBef>
              <a:buAutoNum type="arabicPeriod"/>
            </a:pPr>
            <a:r>
              <a:rPr lang="en"/>
              <a:t>Statement / ends w/ . 				I don’t want to go.</a:t>
            </a:r>
          </a:p>
          <a:p>
            <a:pPr marL="457200" lvl="0" indent="-228600" rtl="0">
              <a:spcBef>
                <a:spcPts val="0"/>
              </a:spcBef>
              <a:buAutoNum type="arabicPeriod"/>
            </a:pPr>
            <a:r>
              <a:rPr lang="en"/>
              <a:t>Question / ends w/ ?					Do you want to go?</a:t>
            </a:r>
          </a:p>
          <a:p>
            <a:pPr marL="457200" lvl="0" indent="-228600" rtl="0">
              <a:spcBef>
                <a:spcPts val="0"/>
              </a:spcBef>
              <a:buAutoNum type="arabicPeriod"/>
            </a:pPr>
            <a:r>
              <a:rPr lang="en"/>
              <a:t>Exclamation / ends with . or ! 			I’m not going!</a:t>
            </a:r>
          </a:p>
          <a:p>
            <a:pPr marL="457200" lvl="0" indent="-228600">
              <a:spcBef>
                <a:spcPts val="0"/>
              </a:spcBef>
              <a:buAutoNum type="arabicPeriod"/>
            </a:pPr>
            <a:r>
              <a:rPr lang="en"/>
              <a:t>Command / ends with . or !			Go now.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Note-Taking</a:t>
            </a:r>
          </a:p>
        </p:txBody>
      </p:sp>
      <p:sp>
        <p:nvSpPr>
          <p:cNvPr id="73" name="Shape 73"/>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Activity: Identify Sentence Types</a:t>
            </a:r>
          </a:p>
        </p:txBody>
      </p:sp>
      <p:sp>
        <p:nvSpPr>
          <p:cNvPr id="193" name="Shape 19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a:t>Topic: Great Pacific Garbage Patch</a:t>
            </a:r>
          </a:p>
          <a:p>
            <a:pPr lvl="0" rtl="0">
              <a:spcBef>
                <a:spcPts val="0"/>
              </a:spcBef>
              <a:buNone/>
            </a:pPr>
            <a:r>
              <a:rPr lang="en"/>
              <a:t>_______________	We must protect our oceans!</a:t>
            </a:r>
          </a:p>
          <a:p>
            <a:pPr lvl="0" rtl="0">
              <a:spcBef>
                <a:spcPts val="0"/>
              </a:spcBef>
              <a:buNone/>
            </a:pPr>
            <a:r>
              <a:rPr lang="en"/>
              <a:t>_______________	How can we eliminate the Great Pacific Garbage Patch?</a:t>
            </a:r>
          </a:p>
          <a:p>
            <a:pPr lvl="0" rtl="0">
              <a:spcBef>
                <a:spcPts val="0"/>
              </a:spcBef>
              <a:buNone/>
            </a:pPr>
            <a:r>
              <a:rPr lang="en"/>
              <a:t>_______________	The Great Pacific Garbage Patch contains 3.5 million tons of </a:t>
            </a:r>
            <a:br>
              <a:rPr lang="en"/>
            </a:br>
            <a:r>
              <a:rPr lang="en"/>
              <a:t>				water.</a:t>
            </a:r>
          </a:p>
          <a:p>
            <a:pPr lvl="0" rtl="0">
              <a:spcBef>
                <a:spcPts val="0"/>
              </a:spcBef>
              <a:buNone/>
            </a:pPr>
            <a:r>
              <a:rPr lang="en"/>
              <a:t>_______________	Help reduce the Great Pacific Garbage Patch!</a:t>
            </a:r>
          </a:p>
          <a:p>
            <a:pPr lvl="0" rtl="0">
              <a:spcBef>
                <a:spcPts val="0"/>
              </a:spcBef>
              <a:buNone/>
            </a:pPr>
            <a:r>
              <a:rPr lang="en"/>
              <a:t>(Answers: exclamation, question, statement, command)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Activity: Generate Sentence Types</a:t>
            </a:r>
          </a:p>
        </p:txBody>
      </p:sp>
      <p:sp>
        <p:nvSpPr>
          <p:cNvPr id="199" name="Shape 19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a:t>Directions: Create a sentence for each sentence type.</a:t>
            </a:r>
          </a:p>
          <a:p>
            <a:pPr lvl="0" rtl="0">
              <a:spcBef>
                <a:spcPts val="0"/>
              </a:spcBef>
              <a:buNone/>
            </a:pPr>
            <a:r>
              <a:rPr lang="en"/>
              <a:t>Topic: Genetically Engineered Animals</a:t>
            </a:r>
          </a:p>
          <a:p>
            <a:pPr lvl="0" rtl="0">
              <a:spcBef>
                <a:spcPts val="0"/>
              </a:spcBef>
              <a:buNone/>
            </a:pPr>
            <a:r>
              <a:rPr lang="en"/>
              <a:t>Statement: </a:t>
            </a:r>
            <a:r>
              <a:rPr lang="en" u="sng"/>
              <a:t>The rewards of genetically engineering animals outweigh the risks.</a:t>
            </a:r>
          </a:p>
          <a:p>
            <a:pPr lvl="0" rtl="0">
              <a:spcBef>
                <a:spcPts val="0"/>
              </a:spcBef>
              <a:buNone/>
            </a:pPr>
            <a:r>
              <a:rPr lang="en"/>
              <a:t>Question: </a:t>
            </a:r>
            <a:r>
              <a:rPr lang="en" u="sng"/>
              <a:t>How does the genetic engineering of animals benefit both humans and animals?</a:t>
            </a:r>
          </a:p>
          <a:p>
            <a:pPr lvl="0" rtl="0">
              <a:spcBef>
                <a:spcPts val="0"/>
              </a:spcBef>
              <a:buNone/>
            </a:pPr>
            <a:r>
              <a:rPr lang="en"/>
              <a:t>Exclamation: </a:t>
            </a:r>
            <a:r>
              <a:rPr lang="en" u="sng"/>
              <a:t>Genetic engineering offers great promise!</a:t>
            </a:r>
          </a:p>
          <a:p>
            <a:pPr lvl="0" rtl="0">
              <a:spcBef>
                <a:spcPts val="0"/>
              </a:spcBef>
              <a:buNone/>
            </a:pPr>
            <a:r>
              <a:rPr lang="en"/>
              <a:t>Command: </a:t>
            </a:r>
            <a:r>
              <a:rPr lang="en" u="sng"/>
              <a:t>Consider the positive impact of GMOs.</a:t>
            </a:r>
            <a:r>
              <a:rPr lang="en"/>
              <a:t> (Tip: Keep YOU out of commands)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Developing Questions</a:t>
            </a:r>
          </a:p>
        </p:txBody>
      </p:sp>
      <p:sp>
        <p:nvSpPr>
          <p:cNvPr id="205" name="Shape 205"/>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Why it’s important</a:t>
            </a:r>
          </a:p>
        </p:txBody>
      </p:sp>
      <p:sp>
        <p:nvSpPr>
          <p:cNvPr id="211" name="Shape 21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Helps develop analytical thinking skills</a:t>
            </a:r>
          </a:p>
          <a:p>
            <a:pPr marL="457200" lvl="0" indent="-228600" rtl="0">
              <a:spcBef>
                <a:spcPts val="0"/>
              </a:spcBef>
            </a:pPr>
            <a:r>
              <a:rPr lang="en"/>
              <a:t>Focus on key features</a:t>
            </a:r>
          </a:p>
          <a:p>
            <a:pPr marL="457200" lvl="0" indent="-228600" rtl="0">
              <a:spcBef>
                <a:spcPts val="0"/>
              </a:spcBef>
            </a:pPr>
            <a:r>
              <a:rPr lang="en"/>
              <a:t>Practice using expository terms</a:t>
            </a:r>
          </a:p>
          <a:p>
            <a:pPr marL="457200" lvl="0" indent="-228600">
              <a:spcBef>
                <a:spcPts val="0"/>
              </a:spcBef>
            </a:pPr>
            <a:r>
              <a:rPr lang="en"/>
              <a:t>Helps anticipate what might be asked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What you’ll do</a:t>
            </a:r>
          </a:p>
        </p:txBody>
      </p:sp>
      <p:sp>
        <p:nvSpPr>
          <p:cNvPr id="217" name="Shape 217"/>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AutoNum type="arabicPeriod"/>
            </a:pPr>
            <a:r>
              <a:rPr lang="en"/>
              <a:t>Look at the picture</a:t>
            </a:r>
          </a:p>
          <a:p>
            <a:pPr marL="457200" lvl="0" indent="-228600">
              <a:spcBef>
                <a:spcPts val="0"/>
              </a:spcBef>
              <a:buAutoNum type="arabicPeriod"/>
            </a:pPr>
            <a:r>
              <a:rPr lang="en"/>
              <a:t>Use </a:t>
            </a:r>
            <a:r>
              <a:rPr lang="en" u="sng"/>
              <a:t>precise</a:t>
            </a:r>
            <a:r>
              <a:rPr lang="en"/>
              <a:t> language in your questions to draw out what you notice in hte picture.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Bad Examples</a:t>
            </a:r>
          </a:p>
        </p:txBody>
      </p:sp>
      <p:sp>
        <p:nvSpPr>
          <p:cNvPr id="223" name="Shape 22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A: Abraham Lincoln</a:t>
            </a:r>
          </a:p>
          <a:p>
            <a:pPr lvl="0">
              <a:spcBef>
                <a:spcPts val="0"/>
              </a:spcBef>
              <a:buNone/>
            </a:pPr>
            <a:r>
              <a:rPr lang="en"/>
              <a:t>Q: </a:t>
            </a:r>
            <a:r>
              <a:rPr lang="en" u="sng"/>
              <a:t>Who is that?</a:t>
            </a:r>
          </a:p>
          <a:p>
            <a:pPr lvl="0">
              <a:spcBef>
                <a:spcPts val="0"/>
              </a:spcBef>
              <a:buNone/>
            </a:pPr>
            <a:r>
              <a:rPr lang="en"/>
              <a:t>Q: </a:t>
            </a:r>
            <a:r>
              <a:rPr lang="en" u="sng"/>
              <a:t>Which president wears a hat?</a:t>
            </a:r>
          </a:p>
          <a:p>
            <a:pPr lvl="0">
              <a:spcBef>
                <a:spcPts val="0"/>
              </a:spcBef>
              <a:buNone/>
            </a:pPr>
            <a:r>
              <a:rPr lang="en"/>
              <a:t>Q: </a:t>
            </a:r>
            <a:r>
              <a:rPr lang="en" u="sng"/>
              <a:t>Which president was popular?</a:t>
            </a:r>
          </a:p>
        </p:txBody>
      </p:sp>
      <p:pic>
        <p:nvPicPr>
          <p:cNvPr id="224" name="Shape 224" descr="Abraham Lincoln and slavery - Wikipedia"/>
          <p:cNvPicPr preferRelativeResize="0"/>
          <p:nvPr/>
        </p:nvPicPr>
        <p:blipFill>
          <a:blip r:embed="rId3">
            <a:alphaModFix/>
          </a:blip>
          <a:stretch>
            <a:fillRect/>
          </a:stretch>
        </p:blipFill>
        <p:spPr>
          <a:xfrm>
            <a:off x="6463754" y="312475"/>
            <a:ext cx="1863522" cy="2446772"/>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Good Examples</a:t>
            </a:r>
          </a:p>
        </p:txBody>
      </p:sp>
      <p:sp>
        <p:nvSpPr>
          <p:cNvPr id="230" name="Shape 230"/>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a:t>A: Abraham Lincoln</a:t>
            </a:r>
          </a:p>
          <a:p>
            <a:pPr lvl="0">
              <a:spcBef>
                <a:spcPts val="0"/>
              </a:spcBef>
              <a:buNone/>
            </a:pPr>
            <a:r>
              <a:rPr lang="en"/>
              <a:t>Q: </a:t>
            </a:r>
            <a:r>
              <a:rPr lang="en" u="sng"/>
              <a:t>Who was the 16th president of the United States?</a:t>
            </a:r>
          </a:p>
          <a:p>
            <a:pPr lvl="0">
              <a:spcBef>
                <a:spcPts val="0"/>
              </a:spcBef>
              <a:buNone/>
            </a:pPr>
            <a:r>
              <a:rPr lang="en"/>
              <a:t>Q: </a:t>
            </a:r>
            <a:r>
              <a:rPr lang="en" u="sng"/>
              <a:t>Which president let the country through the Civil War?</a:t>
            </a:r>
          </a:p>
          <a:p>
            <a:pPr lvl="0" rtl="0">
              <a:spcBef>
                <a:spcPts val="0"/>
              </a:spcBef>
              <a:buNone/>
            </a:pPr>
            <a:r>
              <a:rPr lang="en"/>
              <a:t>Q: </a:t>
            </a:r>
            <a:r>
              <a:rPr lang="en" u="sng"/>
              <a:t>Which president was assassinated by John Wilkes Booth?</a:t>
            </a:r>
          </a:p>
        </p:txBody>
      </p:sp>
      <p:pic>
        <p:nvPicPr>
          <p:cNvPr id="231" name="Shape 231" descr="Abraham Lincoln and slavery - Wikipedia"/>
          <p:cNvPicPr preferRelativeResize="0"/>
          <p:nvPr/>
        </p:nvPicPr>
        <p:blipFill>
          <a:blip r:embed="rId3">
            <a:alphaModFix/>
          </a:blip>
          <a:stretch>
            <a:fillRect/>
          </a:stretch>
        </p:blipFill>
        <p:spPr>
          <a:xfrm>
            <a:off x="6463754" y="312475"/>
            <a:ext cx="1863522" cy="2446772"/>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Good Example: </a:t>
            </a:r>
          </a:p>
          <a:p>
            <a:pPr lvl="0" rtl="0">
              <a:spcBef>
                <a:spcPts val="0"/>
              </a:spcBef>
              <a:buNone/>
            </a:pPr>
            <a:endParaRPr/>
          </a:p>
        </p:txBody>
      </p:sp>
      <p:sp>
        <p:nvSpPr>
          <p:cNvPr id="237" name="Shape 237"/>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AutoNum type="arabicPeriod"/>
            </a:pPr>
            <a:r>
              <a:rPr lang="en"/>
              <a:t>Why is the room in disarray?</a:t>
            </a:r>
          </a:p>
          <a:p>
            <a:pPr marL="457200" lvl="0" indent="-228600" rtl="0">
              <a:spcBef>
                <a:spcPts val="0"/>
              </a:spcBef>
              <a:buAutoNum type="arabicPeriod"/>
            </a:pPr>
            <a:r>
              <a:rPr lang="en"/>
              <a:t>Why are the Bible and the Constitution</a:t>
            </a:r>
            <a:br>
              <a:rPr lang="en"/>
            </a:br>
            <a:r>
              <a:rPr lang="en"/>
              <a:t>on Lincoln’s lap?</a:t>
            </a:r>
          </a:p>
          <a:p>
            <a:pPr marL="457200" lvl="0" indent="-228600" rtl="0">
              <a:spcBef>
                <a:spcPts val="0"/>
              </a:spcBef>
              <a:buAutoNum type="arabicPeriod"/>
            </a:pPr>
            <a:r>
              <a:rPr lang="en"/>
              <a:t>The scale is unbalanced.</a:t>
            </a:r>
          </a:p>
          <a:p>
            <a:pPr marL="457200" lvl="0" indent="-228600" rtl="0">
              <a:spcBef>
                <a:spcPts val="0"/>
              </a:spcBef>
              <a:buAutoNum type="arabicPeriod"/>
            </a:pPr>
            <a:r>
              <a:rPr lang="en"/>
              <a:t>Lincoln is writing the Emancipation Proclamation.</a:t>
            </a:r>
          </a:p>
        </p:txBody>
      </p:sp>
      <p:pic>
        <p:nvPicPr>
          <p:cNvPr id="238" name="Shape 238"/>
          <p:cNvPicPr preferRelativeResize="0"/>
          <p:nvPr/>
        </p:nvPicPr>
        <p:blipFill>
          <a:blip r:embed="rId3">
            <a:alphaModFix/>
          </a:blip>
          <a:stretch>
            <a:fillRect/>
          </a:stretch>
        </p:blipFill>
        <p:spPr>
          <a:xfrm>
            <a:off x="5009304" y="370700"/>
            <a:ext cx="3905724" cy="219452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Because, But, So</a:t>
            </a:r>
          </a:p>
        </p:txBody>
      </p:sp>
      <p:sp>
        <p:nvSpPr>
          <p:cNvPr id="244" name="Shape 244"/>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What’s a Conjunction?</a:t>
            </a:r>
          </a:p>
        </p:txBody>
      </p:sp>
      <p:sp>
        <p:nvSpPr>
          <p:cNvPr id="250" name="Shape 250"/>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Conjunction = word used to link parts of sentence</a:t>
            </a:r>
          </a:p>
          <a:p>
            <a:pPr lvl="0">
              <a:spcBef>
                <a:spcPts val="0"/>
              </a:spcBef>
              <a:buNone/>
            </a:pPr>
            <a:r>
              <a:rPr lang="en"/>
              <a:t>Ex.= FANBOYS (for + and + nor + but + or + yet + so) + many more!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Why learn note-taking?</a:t>
            </a:r>
          </a:p>
        </p:txBody>
      </p:sp>
      <p:sp>
        <p:nvSpPr>
          <p:cNvPr id="79" name="Shape 7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Helps identify key information</a:t>
            </a:r>
          </a:p>
          <a:p>
            <a:pPr marL="457200" lvl="0" indent="-228600" rtl="0">
              <a:spcBef>
                <a:spcPts val="0"/>
              </a:spcBef>
            </a:pPr>
            <a:r>
              <a:rPr lang="en"/>
              <a:t>Quickly get down class notes</a:t>
            </a:r>
          </a:p>
          <a:p>
            <a:pPr marL="457200" lvl="0" indent="-228600" rtl="0">
              <a:spcBef>
                <a:spcPts val="0"/>
              </a:spcBef>
            </a:pPr>
            <a:r>
              <a:rPr lang="en"/>
              <a:t>Use symbols to help with understanding</a:t>
            </a:r>
          </a:p>
          <a:p>
            <a:pPr marL="457200" lvl="0" indent="-228600">
              <a:spcBef>
                <a:spcPts val="0"/>
              </a:spcBef>
            </a:pPr>
            <a:r>
              <a:rPr lang="en"/>
              <a:t>Think critically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Why we should care about conjunctions!</a:t>
            </a:r>
          </a:p>
        </p:txBody>
      </p:sp>
      <p:sp>
        <p:nvSpPr>
          <p:cNvPr id="256" name="Shape 256"/>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a:t>Conjunctions help…</a:t>
            </a:r>
          </a:p>
          <a:p>
            <a:pPr marL="457200" lvl="0" indent="-228600" rtl="0">
              <a:spcBef>
                <a:spcPts val="0"/>
              </a:spcBef>
            </a:pPr>
            <a:r>
              <a:rPr lang="en"/>
              <a:t>Create more complex sentences</a:t>
            </a:r>
          </a:p>
          <a:p>
            <a:pPr marL="457200" lvl="0" indent="-228600" rtl="0">
              <a:spcBef>
                <a:spcPts val="0"/>
              </a:spcBef>
            </a:pPr>
            <a:r>
              <a:rPr lang="en"/>
              <a:t>Create extended responses</a:t>
            </a:r>
          </a:p>
          <a:p>
            <a:pPr marL="457200" lvl="0" indent="-228600" rtl="0">
              <a:spcBef>
                <a:spcPts val="0"/>
              </a:spcBef>
            </a:pPr>
            <a:r>
              <a:rPr lang="en"/>
              <a:t>Helps with reading comprehension</a:t>
            </a:r>
          </a:p>
          <a:p>
            <a:pPr marL="457200" lvl="0" indent="-228600">
              <a:spcBef>
                <a:spcPts val="0"/>
              </a:spcBef>
            </a:pPr>
            <a:r>
              <a:rPr lang="en"/>
              <a:t>Helps with analytical thinking (deeper than surface level)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Conjunction Focus</a:t>
            </a:r>
          </a:p>
        </p:txBody>
      </p:sp>
      <p:sp>
        <p:nvSpPr>
          <p:cNvPr id="262" name="Shape 262"/>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sz="3600"/>
              <a:t>because		-</a:t>
            </a:r>
            <a:r>
              <a:rPr lang="en" sz="2400"/>
              <a:t>tells why</a:t>
            </a:r>
          </a:p>
          <a:p>
            <a:pPr lvl="0">
              <a:spcBef>
                <a:spcPts val="0"/>
              </a:spcBef>
              <a:buNone/>
            </a:pPr>
            <a:r>
              <a:rPr lang="en" sz="3600"/>
              <a:t>but				-</a:t>
            </a:r>
            <a:r>
              <a:rPr lang="en" sz="2400"/>
              <a:t>change of direction</a:t>
            </a:r>
          </a:p>
          <a:p>
            <a:pPr lvl="0">
              <a:spcBef>
                <a:spcPts val="0"/>
              </a:spcBef>
              <a:buNone/>
            </a:pPr>
            <a:r>
              <a:rPr lang="en" sz="3600"/>
              <a:t>so				-</a:t>
            </a:r>
            <a:r>
              <a:rPr lang="en" sz="2400"/>
              <a:t>cause and effect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Tips!</a:t>
            </a:r>
          </a:p>
        </p:txBody>
      </p:sp>
      <p:sp>
        <p:nvSpPr>
          <p:cNvPr id="268" name="Shape 268"/>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381000" rtl="0">
              <a:spcBef>
                <a:spcPts val="0"/>
              </a:spcBef>
              <a:buSzPct val="100000"/>
            </a:pPr>
            <a:r>
              <a:rPr lang="en" sz="2400"/>
              <a:t>Make sure so and because aren’t interchangeable</a:t>
            </a:r>
          </a:p>
          <a:p>
            <a:pPr marL="914400" lvl="1" indent="-381000" rtl="0">
              <a:spcBef>
                <a:spcPts val="0"/>
              </a:spcBef>
              <a:buSzPct val="100000"/>
            </a:pPr>
            <a:r>
              <a:rPr lang="en" sz="2400"/>
              <a:t>So that = because</a:t>
            </a:r>
          </a:p>
          <a:p>
            <a:pPr marL="914400" lvl="1" indent="-381000" rtl="0">
              <a:spcBef>
                <a:spcPts val="0"/>
              </a:spcBef>
              <a:buSzPct val="100000"/>
            </a:pPr>
            <a:r>
              <a:rPr lang="en" sz="2400"/>
              <a:t>If the “so” sentence makes sense with “so that”, it’s wrong.</a:t>
            </a:r>
          </a:p>
          <a:p>
            <a:pPr marL="457200" lvl="0" indent="-381000" rtl="0">
              <a:spcBef>
                <a:spcPts val="0"/>
              </a:spcBef>
              <a:buSzPct val="100000"/>
            </a:pPr>
            <a:r>
              <a:rPr lang="en" sz="2400"/>
              <a:t>“But” needs to show a change of direction in thinking.</a:t>
            </a:r>
          </a:p>
          <a:p>
            <a:pPr marL="914400" lvl="1" indent="-381000">
              <a:spcBef>
                <a:spcPts val="0"/>
              </a:spcBef>
              <a:buSzPct val="100000"/>
            </a:pPr>
            <a:r>
              <a:rPr lang="en" sz="2400"/>
              <a:t>If you can say “and” instead of “but” and the sentence still works, it’s wrong.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Let’s try it!-answer on your worksheet</a:t>
            </a:r>
          </a:p>
        </p:txBody>
      </p:sp>
      <p:sp>
        <p:nvSpPr>
          <p:cNvPr id="274" name="Shape 274"/>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sz="3600"/>
              <a:t>I like winter because __________________</a:t>
            </a:r>
          </a:p>
          <a:p>
            <a:pPr lvl="0">
              <a:spcBef>
                <a:spcPts val="0"/>
              </a:spcBef>
              <a:buNone/>
            </a:pPr>
            <a:r>
              <a:rPr lang="en" sz="3600"/>
              <a:t>I like winter, but __________________</a:t>
            </a:r>
          </a:p>
          <a:p>
            <a:pPr lvl="0">
              <a:spcBef>
                <a:spcPts val="0"/>
              </a:spcBef>
              <a:buNone/>
            </a:pPr>
            <a:r>
              <a:rPr lang="en" sz="3600"/>
              <a:t>I like winter, so __________________</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Let’s try it!-answer on your worksheet</a:t>
            </a:r>
          </a:p>
        </p:txBody>
      </p:sp>
      <p:sp>
        <p:nvSpPr>
          <p:cNvPr id="280" name="Shape 280"/>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sz="3600"/>
              <a:t>Reading is good because ______________</a:t>
            </a:r>
          </a:p>
          <a:p>
            <a:pPr lvl="0">
              <a:spcBef>
                <a:spcPts val="0"/>
              </a:spcBef>
              <a:buNone/>
            </a:pPr>
            <a:r>
              <a:rPr lang="en" sz="3600"/>
              <a:t>Reading is good, but __________________</a:t>
            </a:r>
          </a:p>
          <a:p>
            <a:pPr lvl="0">
              <a:spcBef>
                <a:spcPts val="0"/>
              </a:spcBef>
              <a:buNone/>
            </a:pPr>
            <a:r>
              <a:rPr lang="en" sz="3600"/>
              <a:t>Reading is good, so ____________________</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Symbols</a:t>
            </a:r>
          </a:p>
        </p:txBody>
      </p:sp>
      <p:sp>
        <p:nvSpPr>
          <p:cNvPr id="85" name="Shape 8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lgn="ctr" rtl="0">
              <a:spcBef>
                <a:spcPts val="0"/>
              </a:spcBef>
              <a:spcAft>
                <a:spcPts val="0"/>
              </a:spcAft>
              <a:buNone/>
            </a:pPr>
            <a:r>
              <a:rPr lang="en">
                <a:solidFill>
                  <a:srgbClr val="FF0000"/>
                </a:solidFill>
                <a:latin typeface="Times New Roman"/>
                <a:ea typeface="Times New Roman"/>
                <a:cs typeface="Times New Roman"/>
                <a:sym typeface="Times New Roman"/>
              </a:rPr>
              <a:t>SYMBOLS</a:t>
            </a:r>
          </a:p>
          <a:p>
            <a:pPr lvl="0" rtl="0">
              <a:spcBef>
                <a:spcPts val="0"/>
              </a:spcBef>
              <a:spcAft>
                <a:spcPts val="0"/>
              </a:spcAft>
              <a:buNone/>
            </a:pPr>
            <a:r>
              <a:rPr lang="en">
                <a:solidFill>
                  <a:srgbClr val="000000"/>
                </a:solidFill>
                <a:latin typeface="Times New Roman"/>
                <a:ea typeface="Times New Roman"/>
                <a:cs typeface="Times New Roman"/>
                <a:sym typeface="Times New Roman"/>
              </a:rPr>
              <a:t>/……………………………………………………....…new idea</a:t>
            </a:r>
          </a:p>
          <a:p>
            <a:pPr lvl="0" rtl="0">
              <a:spcBef>
                <a:spcPts val="0"/>
              </a:spcBef>
              <a:spcAft>
                <a:spcPts val="0"/>
              </a:spcAft>
              <a:buNone/>
            </a:pPr>
            <a:r>
              <a:rPr lang="en">
                <a:solidFill>
                  <a:srgbClr val="000000"/>
                </a:solidFill>
                <a:latin typeface="Times New Roman"/>
                <a:ea typeface="Times New Roman"/>
                <a:cs typeface="Times New Roman"/>
                <a:sym typeface="Times New Roman"/>
              </a:rPr>
              <a:t>+ or &amp; …………………………………………………..........and</a:t>
            </a:r>
          </a:p>
          <a:p>
            <a:pPr lvl="0" rtl="0">
              <a:spcBef>
                <a:spcPts val="0"/>
              </a:spcBef>
              <a:spcAft>
                <a:spcPts val="0"/>
              </a:spcAft>
              <a:buNone/>
            </a:pPr>
            <a:r>
              <a:rPr lang="en">
                <a:solidFill>
                  <a:srgbClr val="000000"/>
                </a:solidFill>
                <a:latin typeface="Times New Roman"/>
                <a:ea typeface="Times New Roman"/>
                <a:cs typeface="Times New Roman"/>
                <a:sym typeface="Times New Roman"/>
              </a:rPr>
              <a:t>=.......................................................... means that, equal, same as</a:t>
            </a:r>
          </a:p>
          <a:p>
            <a:pPr lvl="0" rtl="0">
              <a:spcBef>
                <a:spcPts val="0"/>
              </a:spcBef>
              <a:spcAft>
                <a:spcPts val="0"/>
              </a:spcAft>
              <a:buNone/>
            </a:pPr>
            <a:r>
              <a:rPr lang="en">
                <a:solidFill>
                  <a:srgbClr val="000000"/>
                </a:solidFill>
                <a:latin typeface="Times New Roman"/>
                <a:ea typeface="Times New Roman"/>
                <a:cs typeface="Times New Roman"/>
                <a:sym typeface="Times New Roman"/>
              </a:rPr>
              <a:t>      ………...................................leads to, results in, cause+effect</a:t>
            </a:r>
          </a:p>
          <a:p>
            <a:pPr lvl="0" rtl="0">
              <a:spcBef>
                <a:spcPts val="0"/>
              </a:spcBef>
              <a:spcAft>
                <a:spcPts val="0"/>
              </a:spcAft>
              <a:buNone/>
            </a:pPr>
            <a:r>
              <a:rPr lang="en">
                <a:solidFill>
                  <a:srgbClr val="000000"/>
                </a:solidFill>
                <a:latin typeface="Times New Roman"/>
                <a:ea typeface="Times New Roman"/>
                <a:cs typeface="Times New Roman"/>
                <a:sym typeface="Times New Roman"/>
              </a:rPr>
              <a:t>  …….............................................................increase, growth, rise</a:t>
            </a:r>
          </a:p>
          <a:p>
            <a:pPr lvl="0" rtl="0">
              <a:spcBef>
                <a:spcPts val="0"/>
              </a:spcBef>
              <a:spcAft>
                <a:spcPts val="0"/>
              </a:spcAft>
              <a:buNone/>
            </a:pPr>
            <a:endParaRPr>
              <a:solidFill>
                <a:srgbClr val="000000"/>
              </a:solidFill>
              <a:latin typeface="Times New Roman"/>
              <a:ea typeface="Times New Roman"/>
              <a:cs typeface="Times New Roman"/>
              <a:sym typeface="Times New Roman"/>
            </a:endParaRPr>
          </a:p>
          <a:p>
            <a:pPr lvl="0" rtl="0">
              <a:spcBef>
                <a:spcPts val="0"/>
              </a:spcBef>
              <a:spcAft>
                <a:spcPts val="0"/>
              </a:spcAft>
              <a:buNone/>
            </a:pPr>
            <a:r>
              <a:rPr lang="en">
                <a:solidFill>
                  <a:srgbClr val="000000"/>
                </a:solidFill>
                <a:latin typeface="Times New Roman"/>
                <a:ea typeface="Times New Roman"/>
                <a:cs typeface="Times New Roman"/>
                <a:sym typeface="Times New Roman"/>
              </a:rPr>
              <a:t>  ………….............................................................decrease, decline</a:t>
            </a:r>
          </a:p>
          <a:p>
            <a:pPr lvl="0">
              <a:spcBef>
                <a:spcPts val="0"/>
              </a:spcBef>
              <a:buNone/>
            </a:pPr>
            <a:endParaRPr/>
          </a:p>
        </p:txBody>
      </p:sp>
      <p:cxnSp>
        <p:nvCxnSpPr>
          <p:cNvPr id="86" name="Shape 86"/>
          <p:cNvCxnSpPr/>
          <p:nvPr/>
        </p:nvCxnSpPr>
        <p:spPr>
          <a:xfrm rot="10800000">
            <a:off x="412800" y="3015550"/>
            <a:ext cx="1500" cy="302400"/>
          </a:xfrm>
          <a:prstGeom prst="straightConnector1">
            <a:avLst/>
          </a:prstGeom>
          <a:noFill/>
          <a:ln w="9525" cap="flat" cmpd="sng">
            <a:solidFill>
              <a:schemeClr val="dk2"/>
            </a:solidFill>
            <a:prstDash val="solid"/>
            <a:round/>
            <a:headEnd type="none" w="lg" len="lg"/>
            <a:tailEnd type="triangle" w="lg" len="lg"/>
          </a:ln>
        </p:spPr>
      </p:cxnSp>
      <p:cxnSp>
        <p:nvCxnSpPr>
          <p:cNvPr id="87" name="Shape 87"/>
          <p:cNvCxnSpPr/>
          <p:nvPr/>
        </p:nvCxnSpPr>
        <p:spPr>
          <a:xfrm flipH="1">
            <a:off x="411750" y="3530375"/>
            <a:ext cx="3600" cy="315600"/>
          </a:xfrm>
          <a:prstGeom prst="straightConnector1">
            <a:avLst/>
          </a:prstGeom>
          <a:noFill/>
          <a:ln w="9525" cap="flat" cmpd="sng">
            <a:solidFill>
              <a:schemeClr val="dk2"/>
            </a:solidFill>
            <a:prstDash val="solid"/>
            <a:round/>
            <a:headEnd type="none" w="lg" len="lg"/>
            <a:tailEnd type="triangle" w="lg" len="lg"/>
          </a:ln>
        </p:spPr>
      </p:cxnSp>
      <p:cxnSp>
        <p:nvCxnSpPr>
          <p:cNvPr id="88" name="Shape 88"/>
          <p:cNvCxnSpPr/>
          <p:nvPr/>
        </p:nvCxnSpPr>
        <p:spPr>
          <a:xfrm rot="10800000" flipH="1">
            <a:off x="411750" y="2798625"/>
            <a:ext cx="306300" cy="45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Examples</a:t>
            </a:r>
          </a:p>
        </p:txBody>
      </p:sp>
      <p:sp>
        <p:nvSpPr>
          <p:cNvPr id="94" name="Shape 94"/>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George Washington was the first president of the</a:t>
            </a:r>
            <a:br>
              <a:rPr lang="en"/>
            </a:br>
            <a:r>
              <a:rPr lang="en"/>
              <a:t>United States.</a:t>
            </a:r>
          </a:p>
          <a:p>
            <a:pPr lvl="0">
              <a:spcBef>
                <a:spcPts val="0"/>
              </a:spcBef>
              <a:buNone/>
            </a:pPr>
            <a:r>
              <a:rPr lang="en"/>
              <a:t>G.W. = 1st pres. / U.S.</a:t>
            </a:r>
          </a:p>
          <a:p>
            <a:pPr lvl="0">
              <a:spcBef>
                <a:spcPts val="0"/>
              </a:spcBef>
              <a:buNone/>
            </a:pPr>
            <a:r>
              <a:rPr lang="en"/>
              <a:t>Mountains, forests, and deserts can be found on a physical map.</a:t>
            </a:r>
          </a:p>
          <a:p>
            <a:pPr lvl="0">
              <a:spcBef>
                <a:spcPts val="0"/>
              </a:spcBef>
              <a:buNone/>
            </a:pPr>
            <a:r>
              <a:rPr lang="en"/>
              <a:t>Mountains + forests + deserts / physical map</a:t>
            </a:r>
          </a:p>
          <a:p>
            <a:pPr lvl="0">
              <a:spcBef>
                <a:spcPts val="0"/>
              </a:spcBef>
              <a:buNone/>
            </a:pPr>
            <a:r>
              <a:rPr lang="en"/>
              <a:t>Trade routes result in the spread of ideas and goods.</a:t>
            </a:r>
          </a:p>
          <a:p>
            <a:pPr lvl="0">
              <a:spcBef>
                <a:spcPts val="0"/>
              </a:spcBef>
              <a:buNone/>
            </a:pPr>
            <a:r>
              <a:rPr lang="en"/>
              <a:t>Trade routes       spread / ideas + goods</a:t>
            </a:r>
          </a:p>
        </p:txBody>
      </p:sp>
      <p:sp>
        <p:nvSpPr>
          <p:cNvPr id="95" name="Shape 95"/>
          <p:cNvSpPr txBox="1">
            <a:spLocks noGrp="1"/>
          </p:cNvSpPr>
          <p:nvPr>
            <p:ph type="body" idx="1"/>
          </p:nvPr>
        </p:nvSpPr>
        <p:spPr>
          <a:xfrm>
            <a:off x="6881100" y="181750"/>
            <a:ext cx="1951200" cy="2193300"/>
          </a:xfrm>
          <a:prstGeom prst="rect">
            <a:avLst/>
          </a:prstGeom>
        </p:spPr>
        <p:txBody>
          <a:bodyPr lIns="91425" tIns="91425" rIns="91425" bIns="91425" anchor="t" anchorCtr="0">
            <a:noAutofit/>
          </a:bodyPr>
          <a:lstStyle/>
          <a:p>
            <a:pPr lvl="0" rtl="0">
              <a:spcBef>
                <a:spcPts val="0"/>
              </a:spcBef>
              <a:spcAft>
                <a:spcPts val="0"/>
              </a:spcAft>
              <a:buNone/>
            </a:pPr>
            <a:r>
              <a:rPr lang="en" sz="1200">
                <a:solidFill>
                  <a:srgbClr val="FF0000"/>
                </a:solidFill>
                <a:latin typeface="Times New Roman"/>
                <a:ea typeface="Times New Roman"/>
                <a:cs typeface="Times New Roman"/>
                <a:sym typeface="Times New Roman"/>
              </a:rPr>
              <a:t>SYMBOLS</a:t>
            </a:r>
          </a:p>
          <a:p>
            <a:pPr lvl="0" rtl="0">
              <a:spcBef>
                <a:spcPts val="0"/>
              </a:spcBef>
              <a:spcAft>
                <a:spcPts val="0"/>
              </a:spcAft>
              <a:buNone/>
            </a:pPr>
            <a:r>
              <a:rPr lang="en" sz="1200">
                <a:solidFill>
                  <a:srgbClr val="000000"/>
                </a:solidFill>
                <a:latin typeface="Times New Roman"/>
                <a:ea typeface="Times New Roman"/>
                <a:cs typeface="Times New Roman"/>
                <a:sym typeface="Times New Roman"/>
              </a:rPr>
              <a:t>/………………new idea</a:t>
            </a:r>
          </a:p>
          <a:p>
            <a:pPr lvl="0" rtl="0">
              <a:spcBef>
                <a:spcPts val="0"/>
              </a:spcBef>
              <a:spcAft>
                <a:spcPts val="0"/>
              </a:spcAft>
              <a:buNone/>
            </a:pPr>
            <a:r>
              <a:rPr lang="en" sz="1200">
                <a:solidFill>
                  <a:srgbClr val="000000"/>
                </a:solidFill>
                <a:latin typeface="Times New Roman"/>
                <a:ea typeface="Times New Roman"/>
                <a:cs typeface="Times New Roman"/>
                <a:sym typeface="Times New Roman"/>
              </a:rPr>
              <a:t>+ or &amp; ……………...and</a:t>
            </a:r>
          </a:p>
          <a:p>
            <a:pPr lvl="0" rtl="0">
              <a:spcBef>
                <a:spcPts val="0"/>
              </a:spcBef>
              <a:spcAft>
                <a:spcPts val="0"/>
              </a:spcAft>
              <a:buNone/>
            </a:pPr>
            <a:r>
              <a:rPr lang="en" sz="1200">
                <a:solidFill>
                  <a:srgbClr val="000000"/>
                </a:solidFill>
                <a:latin typeface="Times New Roman"/>
                <a:ea typeface="Times New Roman"/>
                <a:cs typeface="Times New Roman"/>
                <a:sym typeface="Times New Roman"/>
              </a:rPr>
              <a:t>=.................... means that, </a:t>
            </a:r>
            <a:br>
              <a:rPr lang="en" sz="1200">
                <a:solidFill>
                  <a:srgbClr val="000000"/>
                </a:solidFill>
                <a:latin typeface="Times New Roman"/>
                <a:ea typeface="Times New Roman"/>
                <a:cs typeface="Times New Roman"/>
                <a:sym typeface="Times New Roman"/>
              </a:rPr>
            </a:br>
            <a:r>
              <a:rPr lang="en" sz="1200">
                <a:solidFill>
                  <a:srgbClr val="000000"/>
                </a:solidFill>
                <a:latin typeface="Times New Roman"/>
                <a:ea typeface="Times New Roman"/>
                <a:cs typeface="Times New Roman"/>
                <a:sym typeface="Times New Roman"/>
              </a:rPr>
              <a:t>                  equal, same as</a:t>
            </a:r>
          </a:p>
          <a:p>
            <a:pPr lvl="0" rtl="0">
              <a:spcBef>
                <a:spcPts val="0"/>
              </a:spcBef>
              <a:spcAft>
                <a:spcPts val="0"/>
              </a:spcAft>
              <a:buNone/>
            </a:pPr>
            <a:r>
              <a:rPr lang="en" sz="1200">
                <a:solidFill>
                  <a:srgbClr val="000000"/>
                </a:solidFill>
                <a:latin typeface="Times New Roman"/>
                <a:ea typeface="Times New Roman"/>
                <a:cs typeface="Times New Roman"/>
                <a:sym typeface="Times New Roman"/>
              </a:rPr>
              <a:t>      …........leads to, results</a:t>
            </a:r>
            <a:br>
              <a:rPr lang="en" sz="1200">
                <a:solidFill>
                  <a:srgbClr val="000000"/>
                </a:solidFill>
                <a:latin typeface="Times New Roman"/>
                <a:ea typeface="Times New Roman"/>
                <a:cs typeface="Times New Roman"/>
                <a:sym typeface="Times New Roman"/>
              </a:rPr>
            </a:br>
            <a:r>
              <a:rPr lang="en" sz="1200">
                <a:solidFill>
                  <a:srgbClr val="000000"/>
                </a:solidFill>
                <a:latin typeface="Times New Roman"/>
                <a:ea typeface="Times New Roman"/>
                <a:cs typeface="Times New Roman"/>
                <a:sym typeface="Times New Roman"/>
              </a:rPr>
              <a:t>                  in, cause+effect</a:t>
            </a:r>
          </a:p>
          <a:p>
            <a:pPr lvl="0" rtl="0">
              <a:spcBef>
                <a:spcPts val="0"/>
              </a:spcBef>
              <a:spcAft>
                <a:spcPts val="0"/>
              </a:spcAft>
              <a:buNone/>
            </a:pPr>
            <a:r>
              <a:rPr lang="en" sz="1200">
                <a:solidFill>
                  <a:srgbClr val="000000"/>
                </a:solidFill>
                <a:latin typeface="Times New Roman"/>
                <a:ea typeface="Times New Roman"/>
                <a:cs typeface="Times New Roman"/>
                <a:sym typeface="Times New Roman"/>
              </a:rPr>
              <a:t>  …....increase, growth, rise</a:t>
            </a:r>
          </a:p>
          <a:p>
            <a:pPr lvl="0" rtl="0">
              <a:spcBef>
                <a:spcPts val="0"/>
              </a:spcBef>
              <a:spcAft>
                <a:spcPts val="0"/>
              </a:spcAft>
              <a:buNone/>
            </a:pPr>
            <a:r>
              <a:rPr lang="en" sz="1200">
                <a:solidFill>
                  <a:srgbClr val="000000"/>
                </a:solidFill>
                <a:latin typeface="Times New Roman"/>
                <a:ea typeface="Times New Roman"/>
                <a:cs typeface="Times New Roman"/>
                <a:sym typeface="Times New Roman"/>
              </a:rPr>
              <a:t>   ..............decrease, decline</a:t>
            </a:r>
          </a:p>
          <a:p>
            <a:pPr lvl="0" rtl="0">
              <a:spcBef>
                <a:spcPts val="0"/>
              </a:spcBef>
              <a:buNone/>
            </a:pPr>
            <a:endParaRPr sz="1200"/>
          </a:p>
        </p:txBody>
      </p:sp>
      <p:cxnSp>
        <p:nvCxnSpPr>
          <p:cNvPr id="96" name="Shape 96"/>
          <p:cNvCxnSpPr/>
          <p:nvPr/>
        </p:nvCxnSpPr>
        <p:spPr>
          <a:xfrm rot="10800000">
            <a:off x="7033500" y="1564550"/>
            <a:ext cx="1500" cy="302400"/>
          </a:xfrm>
          <a:prstGeom prst="straightConnector1">
            <a:avLst/>
          </a:prstGeom>
          <a:noFill/>
          <a:ln w="9525" cap="flat" cmpd="sng">
            <a:solidFill>
              <a:schemeClr val="dk2"/>
            </a:solidFill>
            <a:prstDash val="solid"/>
            <a:round/>
            <a:headEnd type="none" w="lg" len="lg"/>
            <a:tailEnd type="triangle" w="lg" len="lg"/>
          </a:ln>
        </p:spPr>
      </p:cxnSp>
      <p:cxnSp>
        <p:nvCxnSpPr>
          <p:cNvPr id="97" name="Shape 97"/>
          <p:cNvCxnSpPr/>
          <p:nvPr/>
        </p:nvCxnSpPr>
        <p:spPr>
          <a:xfrm flipH="1">
            <a:off x="7032450" y="1959275"/>
            <a:ext cx="3600" cy="315600"/>
          </a:xfrm>
          <a:prstGeom prst="straightConnector1">
            <a:avLst/>
          </a:prstGeom>
          <a:noFill/>
          <a:ln w="9525" cap="flat" cmpd="sng">
            <a:solidFill>
              <a:schemeClr val="dk2"/>
            </a:solidFill>
            <a:prstDash val="solid"/>
            <a:round/>
            <a:headEnd type="none" w="lg" len="lg"/>
            <a:tailEnd type="triangle" w="lg" len="lg"/>
          </a:ln>
        </p:spPr>
      </p:cxnSp>
      <p:cxnSp>
        <p:nvCxnSpPr>
          <p:cNvPr id="98" name="Shape 98"/>
          <p:cNvCxnSpPr/>
          <p:nvPr/>
        </p:nvCxnSpPr>
        <p:spPr>
          <a:xfrm rot="10800000" flipH="1">
            <a:off x="6881100" y="1397650"/>
            <a:ext cx="306300" cy="4500"/>
          </a:xfrm>
          <a:prstGeom prst="straightConnector1">
            <a:avLst/>
          </a:prstGeom>
          <a:noFill/>
          <a:ln w="9525" cap="flat" cmpd="sng">
            <a:solidFill>
              <a:schemeClr val="dk2"/>
            </a:solidFill>
            <a:prstDash val="solid"/>
            <a:round/>
            <a:headEnd type="none" w="lg" len="lg"/>
            <a:tailEnd type="triangle" w="lg" len="lg"/>
          </a:ln>
        </p:spPr>
      </p:cxnSp>
      <p:cxnSp>
        <p:nvCxnSpPr>
          <p:cNvPr id="99" name="Shape 99"/>
          <p:cNvCxnSpPr/>
          <p:nvPr/>
        </p:nvCxnSpPr>
        <p:spPr>
          <a:xfrm rot="10800000" flipH="1">
            <a:off x="1839975" y="4381975"/>
            <a:ext cx="306300" cy="45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10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10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10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transition="in" filter="fade">
                                      <p:cBhvr>
                                        <p:cTn id="22" dur="10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4">
                                            <p:txEl>
                                              <p:pRg st="4" end="4"/>
                                            </p:txEl>
                                          </p:spTgt>
                                        </p:tgtEl>
                                        <p:attrNameLst>
                                          <p:attrName>style.visibility</p:attrName>
                                        </p:attrNameLst>
                                      </p:cBhvr>
                                      <p:to>
                                        <p:strVal val="visible"/>
                                      </p:to>
                                    </p:set>
                                    <p:animEffect transition="in" filter="fade">
                                      <p:cBhvr>
                                        <p:cTn id="27" dur="1000"/>
                                        <p:tgtEl>
                                          <p:spTgt spid="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4">
                                            <p:txEl>
                                              <p:pRg st="5" end="5"/>
                                            </p:txEl>
                                          </p:spTgt>
                                        </p:tgtEl>
                                        <p:attrNameLst>
                                          <p:attrName>style.visibility</p:attrName>
                                        </p:attrNameLst>
                                      </p:cBhvr>
                                      <p:to>
                                        <p:strVal val="visible"/>
                                      </p:to>
                                    </p:set>
                                    <p:animEffect transition="in" filter="fade">
                                      <p:cBhvr>
                                        <p:cTn id="32" dur="1000"/>
                                        <p:tgtEl>
                                          <p:spTgt spid="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Why learn how to write?</a:t>
            </a:r>
          </a:p>
        </p:txBody>
      </p:sp>
      <p:sp>
        <p:nvSpPr>
          <p:cNvPr id="105" name="Shape 10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Specific written structure</a:t>
            </a:r>
          </a:p>
          <a:p>
            <a:pPr marL="457200" lvl="0" indent="-228600" rtl="0">
              <a:spcBef>
                <a:spcPts val="0"/>
              </a:spcBef>
            </a:pPr>
            <a:r>
              <a:rPr lang="en"/>
              <a:t>Oral writing = correct writing style</a:t>
            </a:r>
          </a:p>
          <a:p>
            <a:pPr marL="457200" lvl="0" indent="-228600" rtl="0">
              <a:spcBef>
                <a:spcPts val="0"/>
              </a:spcBef>
            </a:pPr>
            <a:r>
              <a:rPr lang="en"/>
              <a:t>Create tools to be precise specific</a:t>
            </a:r>
          </a:p>
          <a:p>
            <a:pPr marL="457200" lvl="0" indent="-228600" rtl="0">
              <a:spcBef>
                <a:spcPts val="0"/>
              </a:spcBef>
            </a:pPr>
            <a:r>
              <a:rPr lang="en"/>
              <a:t>75% of high school students do not write up to standard</a:t>
            </a:r>
          </a:p>
          <a:p>
            <a:pPr marL="457200" lvl="0" indent="-228600">
              <a:spcBef>
                <a:spcPts val="0"/>
              </a:spcBef>
            </a:pPr>
            <a:r>
              <a:rPr lang="en"/>
              <a:t>The Writing Revolution / toolbox of options / choices based on structure</a:t>
            </a:r>
          </a:p>
        </p:txBody>
      </p:sp>
      <p:cxnSp>
        <p:nvCxnSpPr>
          <p:cNvPr id="106" name="Shape 106"/>
          <p:cNvCxnSpPr/>
          <p:nvPr/>
        </p:nvCxnSpPr>
        <p:spPr>
          <a:xfrm>
            <a:off x="2251575" y="1714650"/>
            <a:ext cx="0" cy="180000"/>
          </a:xfrm>
          <a:prstGeom prst="straightConnector1">
            <a:avLst/>
          </a:prstGeom>
          <a:noFill/>
          <a:ln w="9525" cap="flat" cmpd="sng">
            <a:solidFill>
              <a:schemeClr val="dk2"/>
            </a:solidFill>
            <a:prstDash val="solid"/>
            <a:round/>
            <a:headEnd type="none" w="lg" len="lg"/>
            <a:tailEnd type="none" w="lg" len="lg"/>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Fragments</a:t>
            </a:r>
          </a:p>
        </p:txBody>
      </p:sp>
      <p:sp>
        <p:nvSpPr>
          <p:cNvPr id="112" name="Shape 112"/>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Fragments</a:t>
            </a:r>
          </a:p>
        </p:txBody>
      </p:sp>
      <p:sp>
        <p:nvSpPr>
          <p:cNvPr id="118" name="Shape 118"/>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fragment = group of words / not a complete sentence</a:t>
            </a:r>
          </a:p>
          <a:p>
            <a:pPr marL="457200" lvl="0" indent="-228600" rtl="0">
              <a:spcBef>
                <a:spcPts val="0"/>
              </a:spcBef>
            </a:pPr>
            <a:r>
              <a:rPr lang="en"/>
              <a:t>Can lack subject + verb + both + or dep. clause not attached to ind. clause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Fragment Examples</a:t>
            </a:r>
          </a:p>
        </p:txBody>
      </p:sp>
      <p:sp>
        <p:nvSpPr>
          <p:cNvPr id="124" name="Shape 124"/>
          <p:cNvSpPr txBox="1">
            <a:spLocks noGrp="1"/>
          </p:cNvSpPr>
          <p:nvPr>
            <p:ph type="body" idx="1"/>
          </p:nvPr>
        </p:nvSpPr>
        <p:spPr>
          <a:xfrm>
            <a:off x="391750" y="1266325"/>
            <a:ext cx="3851100" cy="1699200"/>
          </a:xfrm>
          <a:prstGeom prst="rect">
            <a:avLst/>
          </a:prstGeom>
        </p:spPr>
        <p:txBody>
          <a:bodyPr lIns="91425" tIns="91425" rIns="91425" bIns="91425" anchor="t" anchorCtr="0">
            <a:noAutofit/>
          </a:bodyPr>
          <a:lstStyle/>
          <a:p>
            <a:pPr lvl="0">
              <a:spcBef>
                <a:spcPts val="0"/>
              </a:spcBef>
              <a:buNone/>
            </a:pPr>
            <a:r>
              <a:rPr lang="en" b="1" u="sng"/>
              <a:t>Subjects</a:t>
            </a:r>
          </a:p>
          <a:p>
            <a:pPr marL="457200" lvl="0" indent="-228600" rtl="0">
              <a:spcBef>
                <a:spcPts val="0"/>
              </a:spcBef>
            </a:pPr>
            <a:r>
              <a:rPr lang="en"/>
              <a:t>the Younger family</a:t>
            </a:r>
          </a:p>
          <a:p>
            <a:pPr marL="457200" lvl="0" indent="-228600" rtl="0">
              <a:spcBef>
                <a:spcPts val="0"/>
              </a:spcBef>
            </a:pPr>
            <a:r>
              <a:rPr lang="en"/>
              <a:t>Massachusetts Bay Colony</a:t>
            </a:r>
          </a:p>
          <a:p>
            <a:pPr marL="457200" lvl="0" indent="-228600">
              <a:spcBef>
                <a:spcPts val="0"/>
              </a:spcBef>
            </a:pPr>
            <a:r>
              <a:rPr lang="en"/>
              <a:t>a group of cells</a:t>
            </a:r>
          </a:p>
        </p:txBody>
      </p:sp>
      <p:sp>
        <p:nvSpPr>
          <p:cNvPr id="125" name="Shape 125"/>
          <p:cNvSpPr txBox="1">
            <a:spLocks noGrp="1"/>
          </p:cNvSpPr>
          <p:nvPr>
            <p:ph type="body" idx="1"/>
          </p:nvPr>
        </p:nvSpPr>
        <p:spPr>
          <a:xfrm>
            <a:off x="4981200" y="1408700"/>
            <a:ext cx="3851100" cy="1699200"/>
          </a:xfrm>
          <a:prstGeom prst="rect">
            <a:avLst/>
          </a:prstGeom>
        </p:spPr>
        <p:txBody>
          <a:bodyPr lIns="91425" tIns="91425" rIns="91425" bIns="91425" anchor="t" anchorCtr="0">
            <a:noAutofit/>
          </a:bodyPr>
          <a:lstStyle/>
          <a:p>
            <a:pPr lvl="0" rtl="0">
              <a:spcBef>
                <a:spcPts val="0"/>
              </a:spcBef>
              <a:buNone/>
            </a:pPr>
            <a:r>
              <a:rPr lang="en" b="1" u="sng"/>
              <a:t>Predicates</a:t>
            </a:r>
          </a:p>
          <a:p>
            <a:pPr marL="457200" lvl="0" indent="-228600" rtl="0">
              <a:spcBef>
                <a:spcPts val="0"/>
              </a:spcBef>
            </a:pPr>
            <a:r>
              <a:rPr lang="en"/>
              <a:t>receives a check</a:t>
            </a:r>
          </a:p>
          <a:p>
            <a:pPr marL="457200" lvl="0" indent="-228600" rtl="0">
              <a:spcBef>
                <a:spcPts val="0"/>
              </a:spcBef>
            </a:pPr>
            <a:r>
              <a:rPr lang="en"/>
              <a:t>founded Providence</a:t>
            </a:r>
          </a:p>
          <a:p>
            <a:pPr marL="457200" lvl="0" indent="-228600" rtl="0">
              <a:spcBef>
                <a:spcPts val="0"/>
              </a:spcBef>
            </a:pPr>
            <a:r>
              <a:rPr lang="en"/>
              <a:t>shuts the lid</a:t>
            </a:r>
          </a:p>
        </p:txBody>
      </p:sp>
      <p:sp>
        <p:nvSpPr>
          <p:cNvPr id="126" name="Shape 126"/>
          <p:cNvSpPr txBox="1">
            <a:spLocks noGrp="1"/>
          </p:cNvSpPr>
          <p:nvPr>
            <p:ph type="body" idx="1"/>
          </p:nvPr>
        </p:nvSpPr>
        <p:spPr>
          <a:xfrm>
            <a:off x="391750" y="2965525"/>
            <a:ext cx="3851100" cy="1841100"/>
          </a:xfrm>
          <a:prstGeom prst="rect">
            <a:avLst/>
          </a:prstGeom>
        </p:spPr>
        <p:txBody>
          <a:bodyPr lIns="91425" tIns="91425" rIns="91425" bIns="91425" anchor="t" anchorCtr="0">
            <a:noAutofit/>
          </a:bodyPr>
          <a:lstStyle/>
          <a:p>
            <a:pPr lvl="0" rtl="0">
              <a:spcBef>
                <a:spcPts val="0"/>
              </a:spcBef>
              <a:buNone/>
            </a:pPr>
            <a:r>
              <a:rPr lang="en" b="1" u="sng"/>
              <a:t>Prepositional Phrases</a:t>
            </a:r>
          </a:p>
          <a:p>
            <a:pPr marL="457200" lvl="0" indent="-228600" rtl="0">
              <a:spcBef>
                <a:spcPts val="0"/>
              </a:spcBef>
            </a:pPr>
            <a:r>
              <a:rPr lang="en"/>
              <a:t>on the ship</a:t>
            </a:r>
          </a:p>
          <a:p>
            <a:pPr marL="457200" lvl="0" indent="-228600" rtl="0">
              <a:spcBef>
                <a:spcPts val="0"/>
              </a:spcBef>
            </a:pPr>
            <a:r>
              <a:rPr lang="en"/>
              <a:t>between the Quakers and Indians</a:t>
            </a:r>
          </a:p>
          <a:p>
            <a:pPr marL="457200" lvl="0" indent="-228600" rtl="0">
              <a:spcBef>
                <a:spcPts val="0"/>
              </a:spcBef>
            </a:pPr>
            <a:r>
              <a:rPr lang="en"/>
              <a:t>during the 1600s</a:t>
            </a:r>
          </a:p>
        </p:txBody>
      </p:sp>
      <p:sp>
        <p:nvSpPr>
          <p:cNvPr id="127" name="Shape 127"/>
          <p:cNvSpPr txBox="1">
            <a:spLocks noGrp="1"/>
          </p:cNvSpPr>
          <p:nvPr>
            <p:ph type="body" idx="1"/>
          </p:nvPr>
        </p:nvSpPr>
        <p:spPr>
          <a:xfrm>
            <a:off x="4981200" y="2965525"/>
            <a:ext cx="3851100" cy="1841100"/>
          </a:xfrm>
          <a:prstGeom prst="rect">
            <a:avLst/>
          </a:prstGeom>
        </p:spPr>
        <p:txBody>
          <a:bodyPr lIns="91425" tIns="91425" rIns="91425" bIns="91425" anchor="t" anchorCtr="0">
            <a:noAutofit/>
          </a:bodyPr>
          <a:lstStyle/>
          <a:p>
            <a:pPr lvl="0" rtl="0">
              <a:spcBef>
                <a:spcPts val="0"/>
              </a:spcBef>
              <a:buNone/>
            </a:pPr>
            <a:r>
              <a:rPr lang="en" b="1" u="sng"/>
              <a:t>Dependent Clauses</a:t>
            </a:r>
          </a:p>
          <a:p>
            <a:pPr marL="457200" lvl="0" indent="-228600" rtl="0">
              <a:spcBef>
                <a:spcPts val="0"/>
              </a:spcBef>
            </a:pPr>
            <a:r>
              <a:rPr lang="en"/>
              <a:t>although the article is persuasive</a:t>
            </a:r>
          </a:p>
          <a:p>
            <a:pPr marL="457200" lvl="0" indent="-228600" rtl="0">
              <a:spcBef>
                <a:spcPts val="0"/>
              </a:spcBef>
            </a:pPr>
            <a:r>
              <a:rPr lang="en"/>
              <a:t>if the treaty is signed</a:t>
            </a:r>
          </a:p>
          <a:p>
            <a:pPr marL="457200" lvl="0" indent="-228600" rtl="0">
              <a:spcBef>
                <a:spcPts val="0"/>
              </a:spcBef>
            </a:pPr>
            <a:r>
              <a:rPr lang="en"/>
              <a:t>after the study was published</a:t>
            </a: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887</Words>
  <Application>Microsoft Office PowerPoint</Application>
  <PresentationFormat>On-screen Show (16:9)</PresentationFormat>
  <Paragraphs>166</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PT Sans Narrow</vt:lpstr>
      <vt:lpstr>Times New Roman</vt:lpstr>
      <vt:lpstr>Open Sans</vt:lpstr>
      <vt:lpstr>Arial</vt:lpstr>
      <vt:lpstr>Tropic</vt:lpstr>
      <vt:lpstr>The Writing Revolution</vt:lpstr>
      <vt:lpstr>Note-Taking</vt:lpstr>
      <vt:lpstr>Why learn note-taking?</vt:lpstr>
      <vt:lpstr>Symbols</vt:lpstr>
      <vt:lpstr>Examples</vt:lpstr>
      <vt:lpstr>Why learn how to write?</vt:lpstr>
      <vt:lpstr>Fragments</vt:lpstr>
      <vt:lpstr>Fragments</vt:lpstr>
      <vt:lpstr>Fragment Examples</vt:lpstr>
      <vt:lpstr>Fragment Activities</vt:lpstr>
      <vt:lpstr>Identify + Repair Fragments</vt:lpstr>
      <vt:lpstr>The key to success?</vt:lpstr>
      <vt:lpstr>PowerPoint Presentation</vt:lpstr>
      <vt:lpstr>Identify + Repair Fragments in a Paragraph </vt:lpstr>
      <vt:lpstr>Scrambled Sentences</vt:lpstr>
      <vt:lpstr>Scrambled Sentence Activity</vt:lpstr>
      <vt:lpstr>Sentence Types</vt:lpstr>
      <vt:lpstr>Sentence Type Activities</vt:lpstr>
      <vt:lpstr>Sentence Types</vt:lpstr>
      <vt:lpstr>Activity: Identify Sentence Types</vt:lpstr>
      <vt:lpstr>Activity: Generate Sentence Types</vt:lpstr>
      <vt:lpstr>Developing Questions</vt:lpstr>
      <vt:lpstr>Why it’s important</vt:lpstr>
      <vt:lpstr>What you’ll do</vt:lpstr>
      <vt:lpstr>Bad Examples</vt:lpstr>
      <vt:lpstr>Good Examples</vt:lpstr>
      <vt:lpstr>Good Example:  </vt:lpstr>
      <vt:lpstr>Because, But, So</vt:lpstr>
      <vt:lpstr>What’s a Conjunction?</vt:lpstr>
      <vt:lpstr>Why we should care about conjunctions!</vt:lpstr>
      <vt:lpstr>Conjunction Focus</vt:lpstr>
      <vt:lpstr>Tips!</vt:lpstr>
      <vt:lpstr>Let’s try it!-answer on your worksheet</vt:lpstr>
      <vt:lpstr>Let’s try it!-answer on your worksheet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Writing Revolution</dc:title>
  <dc:creator>Chris Floyd</dc:creator>
  <cp:lastModifiedBy>Chris Floyd</cp:lastModifiedBy>
  <cp:revision>1</cp:revision>
  <dcterms:modified xsi:type="dcterms:W3CDTF">2017-08-31T17:18:52Z</dcterms:modified>
</cp:coreProperties>
</file>