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2/1/2017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2/1/2017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2/1/2017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2/1/2017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2/1/2017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2/1/2017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2/1/2017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Tracing a word in </a:t>
            </a:r>
            <a:r>
              <a:rPr lang="en-US" sz="4800" dirty="0" err="1" smtClean="0"/>
              <a:t>macbeth</a:t>
            </a:r>
            <a:endParaRPr lang="en-US" sz="48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1603988"/>
      </p:ext>
    </p:extLst>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85247896"/>
              </p:ext>
            </p:extLst>
          </p:nvPr>
        </p:nvGraphicFramePr>
        <p:xfrm>
          <a:off x="685800" y="2193925"/>
          <a:ext cx="11200920" cy="3931920"/>
        </p:xfrm>
        <a:graphic>
          <a:graphicData uri="http://schemas.openxmlformats.org/drawingml/2006/table">
            <a:tbl>
              <a:tblPr firstRow="1" bandRow="1">
                <a:tableStyleId>{5C22544A-7EE6-4342-B048-85BDC9FD1C3A}</a:tableStyleId>
              </a:tblPr>
              <a:tblGrid>
                <a:gridCol w="5600460"/>
                <a:gridCol w="5600460"/>
              </a:tblGrid>
              <a:tr h="370840">
                <a:tc>
                  <a:txBody>
                    <a:bodyPr/>
                    <a:lstStyle/>
                    <a:p>
                      <a:r>
                        <a:rPr lang="en-US" dirty="0" smtClean="0"/>
                        <a:t>2.</a:t>
                      </a:r>
                      <a:r>
                        <a:rPr lang="en-US" baseline="0" dirty="0" smtClean="0"/>
                        <a:t> </a:t>
                      </a:r>
                      <a:r>
                        <a:rPr lang="en-US" dirty="0" smtClean="0"/>
                        <a:t>a. </a:t>
                      </a:r>
                      <a:r>
                        <a:rPr lang="en-US" sz="2800" dirty="0" smtClean="0"/>
                        <a:t>Quotation and Speaker</a:t>
                      </a:r>
                      <a:endParaRPr lang="en-US" sz="2800" dirty="0"/>
                    </a:p>
                  </a:txBody>
                  <a:tcPr/>
                </a:tc>
                <a:tc>
                  <a:txBody>
                    <a:bodyPr/>
                    <a:lstStyle/>
                    <a:p>
                      <a:r>
                        <a:rPr lang="en-US" sz="1600" dirty="0" smtClean="0"/>
                        <a:t>Captain: For brave Macbeth (well he deserves</a:t>
                      </a:r>
                      <a:r>
                        <a:rPr lang="en-US" sz="1600" baseline="0" dirty="0" smtClean="0"/>
                        <a:t> that name),/Distaining Fortune, with his brandished steel,/Which smoked with bloody execution,/Like valor’s minion, carved out his passage/Till he faced the slave … (1.2.18-22).</a:t>
                      </a:r>
                      <a:endParaRPr lang="en-US" sz="1600" dirty="0"/>
                    </a:p>
                  </a:txBody>
                  <a:tcPr/>
                </a:tc>
              </a:tr>
              <a:tr h="370840">
                <a:tc>
                  <a:txBody>
                    <a:bodyPr/>
                    <a:lstStyle/>
                    <a:p>
                      <a:r>
                        <a:rPr lang="en-US" sz="2800" dirty="0" smtClean="0"/>
                        <a:t>b. Paraphrase</a:t>
                      </a:r>
                      <a:r>
                        <a:rPr lang="en-US" sz="2800" baseline="0" dirty="0" smtClean="0"/>
                        <a:t> and Clarification</a:t>
                      </a:r>
                      <a:endParaRPr lang="en-US" sz="2800" dirty="0"/>
                    </a:p>
                  </a:txBody>
                  <a:tcPr/>
                </a:tc>
                <a:tc>
                  <a:txBody>
                    <a:bodyPr/>
                    <a:lstStyle/>
                    <a:p>
                      <a:r>
                        <a:rPr lang="en-US" sz="1600" dirty="0" smtClean="0"/>
                        <a:t>In spite of our troops' bad luck, brave Macbeth carved his way with his executioner's sword through the ranks of rebel soldiers until he faced the traitor who led the revolt. The captain reports to King Duncan that Macbeth fought fiercely to spill the blood of the traitors who rebelled against Duncan and Scotland. </a:t>
                      </a:r>
                      <a:endParaRPr lang="en-US" sz="1600" dirty="0"/>
                    </a:p>
                  </a:txBody>
                  <a:tcPr/>
                </a:tc>
              </a:tr>
              <a:tr h="370840">
                <a:tc>
                  <a:txBody>
                    <a:bodyPr/>
                    <a:lstStyle/>
                    <a:p>
                      <a:r>
                        <a:rPr lang="en-US" sz="2800" dirty="0" smtClean="0"/>
                        <a:t>c. Conclusions</a:t>
                      </a:r>
                      <a:endParaRPr lang="en-US" sz="2800" dirty="0"/>
                    </a:p>
                  </a:txBody>
                  <a:tcPr/>
                </a:tc>
                <a:tc>
                  <a:txBody>
                    <a:bodyPr/>
                    <a:lstStyle/>
                    <a:p>
                      <a:r>
                        <a:rPr lang="en-US" sz="1600" dirty="0" smtClean="0"/>
                        <a:t>In the first passage, the loyal Scottish captain is bloody because of the rebels, uprising. Because of his bravery, fierceness, and loyalty Macbeth makes the rebels bloody.</a:t>
                      </a:r>
                      <a:endParaRPr lang="en-US" sz="1600" dirty="0"/>
                    </a:p>
                  </a:txBody>
                  <a:tcPr/>
                </a:tc>
              </a:tr>
            </a:tbl>
          </a:graphicData>
        </a:graphic>
      </p:graphicFrame>
    </p:spTree>
    <p:extLst>
      <p:ext uri="{BB962C8B-B14F-4D97-AF65-F5344CB8AC3E}">
        <p14:creationId xmlns:p14="http://schemas.microsoft.com/office/powerpoint/2010/main" val="538130935"/>
      </p:ext>
    </p:extLst>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653641668"/>
              </p:ext>
            </p:extLst>
          </p:nvPr>
        </p:nvGraphicFramePr>
        <p:xfrm>
          <a:off x="685800" y="2193925"/>
          <a:ext cx="11200920" cy="914400"/>
        </p:xfrm>
        <a:graphic>
          <a:graphicData uri="http://schemas.openxmlformats.org/drawingml/2006/table">
            <a:tbl>
              <a:tblPr firstRow="1" bandRow="1">
                <a:tableStyleId>{5C22544A-7EE6-4342-B048-85BDC9FD1C3A}</a:tableStyleId>
              </a:tblPr>
              <a:tblGrid>
                <a:gridCol w="5600460"/>
                <a:gridCol w="5600460"/>
              </a:tblGrid>
              <a:tr h="370840">
                <a:tc>
                  <a:txBody>
                    <a:bodyPr/>
                    <a:lstStyle/>
                    <a:p>
                      <a:r>
                        <a:rPr lang="en-US" dirty="0" smtClean="0"/>
                        <a:t>3.</a:t>
                      </a:r>
                      <a:r>
                        <a:rPr lang="en-US" baseline="0" dirty="0" smtClean="0"/>
                        <a:t> </a:t>
                      </a:r>
                      <a:r>
                        <a:rPr lang="en-US" dirty="0" smtClean="0"/>
                        <a:t>a. </a:t>
                      </a:r>
                      <a:r>
                        <a:rPr lang="en-US" sz="2800" dirty="0" smtClean="0"/>
                        <a:t>Quotation and Speaker</a:t>
                      </a:r>
                      <a:endParaRPr lang="en-US" sz="2800" dirty="0"/>
                    </a:p>
                  </a:txBody>
                  <a:tcPr/>
                </a:tc>
                <a:tc>
                  <a:txBody>
                    <a:bodyPr/>
                    <a:lstStyle/>
                    <a:p>
                      <a:r>
                        <a:rPr lang="en-US" dirty="0" smtClean="0"/>
                        <a:t>Lady Macbeth: Make thick my blood. / Stop up the access and passage to remorse . . . (1.5.50-51).</a:t>
                      </a:r>
                      <a:endParaRPr lang="en-US" dirty="0"/>
                    </a:p>
                  </a:txBody>
                  <a:tcPr/>
                </a:tc>
              </a:tr>
            </a:tbl>
          </a:graphicData>
        </a:graphic>
      </p:graphicFrame>
    </p:spTree>
    <p:extLst>
      <p:ext uri="{BB962C8B-B14F-4D97-AF65-F5344CB8AC3E}">
        <p14:creationId xmlns:p14="http://schemas.microsoft.com/office/powerpoint/2010/main" val="716868265"/>
      </p:ext>
    </p:extLst>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38477967"/>
              </p:ext>
            </p:extLst>
          </p:nvPr>
        </p:nvGraphicFramePr>
        <p:xfrm>
          <a:off x="685800" y="2193925"/>
          <a:ext cx="11200920" cy="2377440"/>
        </p:xfrm>
        <a:graphic>
          <a:graphicData uri="http://schemas.openxmlformats.org/drawingml/2006/table">
            <a:tbl>
              <a:tblPr firstRow="1" bandRow="1">
                <a:tableStyleId>{5C22544A-7EE6-4342-B048-85BDC9FD1C3A}</a:tableStyleId>
              </a:tblPr>
              <a:tblGrid>
                <a:gridCol w="5600460"/>
                <a:gridCol w="5600460"/>
              </a:tblGrid>
              <a:tr h="370840">
                <a:tc>
                  <a:txBody>
                    <a:bodyPr/>
                    <a:lstStyle/>
                    <a:p>
                      <a:r>
                        <a:rPr lang="en-US" dirty="0" smtClean="0"/>
                        <a:t>3.</a:t>
                      </a:r>
                      <a:r>
                        <a:rPr lang="en-US" baseline="0" dirty="0" smtClean="0"/>
                        <a:t> </a:t>
                      </a:r>
                      <a:r>
                        <a:rPr lang="en-US" dirty="0" smtClean="0"/>
                        <a:t>a. </a:t>
                      </a:r>
                      <a:r>
                        <a:rPr lang="en-US" sz="2800" dirty="0" smtClean="0"/>
                        <a:t>Quotation and Speaker</a:t>
                      </a:r>
                      <a:endParaRPr lang="en-US" sz="2800" dirty="0"/>
                    </a:p>
                  </a:txBody>
                  <a:tcPr/>
                </a:tc>
                <a:tc>
                  <a:txBody>
                    <a:bodyPr/>
                    <a:lstStyle/>
                    <a:p>
                      <a:r>
                        <a:rPr lang="en-US" dirty="0" smtClean="0"/>
                        <a:t>Lady Macbeth: Make thick my blood. / Stop up the access and passage to remorse . . . (1.5.50-51).</a:t>
                      </a:r>
                      <a:endParaRPr lang="en-US" dirty="0"/>
                    </a:p>
                  </a:txBody>
                  <a:tcPr/>
                </a:tc>
              </a:tr>
              <a:tr h="370840">
                <a:tc>
                  <a:txBody>
                    <a:bodyPr/>
                    <a:lstStyle/>
                    <a:p>
                      <a:r>
                        <a:rPr lang="en-US" sz="1800" dirty="0" smtClean="0"/>
                        <a:t>b. </a:t>
                      </a:r>
                      <a:r>
                        <a:rPr lang="en-US" sz="2800" dirty="0" smtClean="0"/>
                        <a:t>Paraphrase</a:t>
                      </a:r>
                      <a:r>
                        <a:rPr lang="en-US" sz="2800" baseline="0" dirty="0" smtClean="0"/>
                        <a:t> and Clarification</a:t>
                      </a:r>
                      <a:endParaRPr lang="en-US" sz="2800" dirty="0"/>
                    </a:p>
                  </a:txBody>
                  <a:tcPr/>
                </a:tc>
                <a:tc>
                  <a:txBody>
                    <a:bodyPr/>
                    <a:lstStyle/>
                    <a:p>
                      <a:r>
                        <a:rPr lang="en-US" dirty="0" smtClean="0"/>
                        <a:t>Make my blood thick so I can be cold-hearted and feel no sorrow or guilt about and planning this murder. Lady M. wants to convince Macbeth to kill Duncan. In order to do so, she hopes to become more mannish and heartless.</a:t>
                      </a:r>
                      <a:endParaRPr lang="en-US" dirty="0"/>
                    </a:p>
                  </a:txBody>
                  <a:tcPr/>
                </a:tc>
              </a:tr>
            </a:tbl>
          </a:graphicData>
        </a:graphic>
      </p:graphicFrame>
    </p:spTree>
    <p:extLst>
      <p:ext uri="{BB962C8B-B14F-4D97-AF65-F5344CB8AC3E}">
        <p14:creationId xmlns:p14="http://schemas.microsoft.com/office/powerpoint/2010/main" val="2668304421"/>
      </p:ext>
    </p:extLst>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878239952"/>
              </p:ext>
            </p:extLst>
          </p:nvPr>
        </p:nvGraphicFramePr>
        <p:xfrm>
          <a:off x="685800" y="2193925"/>
          <a:ext cx="11200920" cy="3931920"/>
        </p:xfrm>
        <a:graphic>
          <a:graphicData uri="http://schemas.openxmlformats.org/drawingml/2006/table">
            <a:tbl>
              <a:tblPr firstRow="1" bandRow="1">
                <a:tableStyleId>{5C22544A-7EE6-4342-B048-85BDC9FD1C3A}</a:tableStyleId>
              </a:tblPr>
              <a:tblGrid>
                <a:gridCol w="5600460"/>
                <a:gridCol w="5600460"/>
              </a:tblGrid>
              <a:tr h="370840">
                <a:tc>
                  <a:txBody>
                    <a:bodyPr/>
                    <a:lstStyle/>
                    <a:p>
                      <a:r>
                        <a:rPr lang="en-US" dirty="0" smtClean="0"/>
                        <a:t>3.</a:t>
                      </a:r>
                      <a:r>
                        <a:rPr lang="en-US" baseline="0" dirty="0" smtClean="0"/>
                        <a:t> </a:t>
                      </a:r>
                      <a:r>
                        <a:rPr lang="en-US" dirty="0" smtClean="0"/>
                        <a:t>a. </a:t>
                      </a:r>
                      <a:r>
                        <a:rPr lang="en-US" sz="2800" dirty="0" smtClean="0"/>
                        <a:t>Quotation and Speaker</a:t>
                      </a:r>
                      <a:endParaRPr lang="en-US" sz="2800" dirty="0"/>
                    </a:p>
                  </a:txBody>
                  <a:tcPr/>
                </a:tc>
                <a:tc>
                  <a:txBody>
                    <a:bodyPr/>
                    <a:lstStyle/>
                    <a:p>
                      <a:r>
                        <a:rPr lang="en-US" sz="1600" dirty="0" smtClean="0"/>
                        <a:t>Lady Macbeth: Make thick my blood. / Stop up the access and passage to remorse . . . (1.5.50-51).</a:t>
                      </a:r>
                      <a:endParaRPr lang="en-US" sz="1600" dirty="0"/>
                    </a:p>
                  </a:txBody>
                  <a:tcPr/>
                </a:tc>
              </a:tr>
              <a:tr h="370840">
                <a:tc>
                  <a:txBody>
                    <a:bodyPr/>
                    <a:lstStyle/>
                    <a:p>
                      <a:r>
                        <a:rPr lang="en-US" sz="1800" dirty="0" smtClean="0"/>
                        <a:t>b. </a:t>
                      </a:r>
                      <a:r>
                        <a:rPr lang="en-US" sz="2800" dirty="0" smtClean="0"/>
                        <a:t>Paraphrase</a:t>
                      </a:r>
                      <a:r>
                        <a:rPr lang="en-US" sz="2800" baseline="0" dirty="0" smtClean="0"/>
                        <a:t> and Clarification</a:t>
                      </a:r>
                      <a:endParaRPr lang="en-US" sz="2800" dirty="0"/>
                    </a:p>
                  </a:txBody>
                  <a:tcPr/>
                </a:tc>
                <a:tc>
                  <a:txBody>
                    <a:bodyPr/>
                    <a:lstStyle/>
                    <a:p>
                      <a:r>
                        <a:rPr lang="en-US" sz="1600" dirty="0" smtClean="0"/>
                        <a:t>Make my blood thick so I can be cold-hearted and feel no sorrow or guilt about and planning this murder. Lady M. wants to convince Macbeth to kill Duncan. In order to do so, she hopes to become more mannish and heartless.</a:t>
                      </a:r>
                      <a:endParaRPr lang="en-US" sz="1600" dirty="0"/>
                    </a:p>
                  </a:txBody>
                  <a:tcPr/>
                </a:tc>
              </a:tr>
              <a:tr h="370840">
                <a:tc>
                  <a:txBody>
                    <a:bodyPr/>
                    <a:lstStyle/>
                    <a:p>
                      <a:r>
                        <a:rPr lang="en-US" sz="1800" dirty="0" smtClean="0"/>
                        <a:t>c. </a:t>
                      </a:r>
                      <a:r>
                        <a:rPr lang="en-US" sz="2800" dirty="0" smtClean="0"/>
                        <a:t>Conclusions</a:t>
                      </a:r>
                      <a:endParaRPr lang="en-US" sz="2800" dirty="0"/>
                    </a:p>
                  </a:txBody>
                  <a:tcPr/>
                </a:tc>
                <a:tc>
                  <a:txBody>
                    <a:bodyPr/>
                    <a:lstStyle/>
                    <a:p>
                      <a:r>
                        <a:rPr lang="en-US" sz="1600" dirty="0" smtClean="0"/>
                        <a:t>Early in the play, soldiers get bloody as they try to overthrow Scotland. Then Scottish soldiers get bloody overthrowing the rebels. Lady M. wants to overthrow King Duncan, so she is going to have to get bloody too. But before she can make Duncan's blood flow, she is going to have to change her blood--slow it down, make it cold. She talks as if she can change her personality by changing her blood.</a:t>
                      </a:r>
                      <a:endParaRPr lang="en-US" sz="1600" dirty="0"/>
                    </a:p>
                  </a:txBody>
                  <a:tcPr/>
                </a:tc>
              </a:tr>
            </a:tbl>
          </a:graphicData>
        </a:graphic>
      </p:graphicFrame>
    </p:spTree>
    <p:extLst>
      <p:ext uri="{BB962C8B-B14F-4D97-AF65-F5344CB8AC3E}">
        <p14:creationId xmlns:p14="http://schemas.microsoft.com/office/powerpoint/2010/main" val="1097793249"/>
      </p:ext>
    </p:extLst>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46016788"/>
              </p:ext>
            </p:extLst>
          </p:nvPr>
        </p:nvGraphicFramePr>
        <p:xfrm>
          <a:off x="548256" y="1918738"/>
          <a:ext cx="11287185" cy="2593852"/>
        </p:xfrm>
        <a:graphic>
          <a:graphicData uri="http://schemas.openxmlformats.org/drawingml/2006/table">
            <a:tbl>
              <a:tblPr firstRow="1" bandRow="1">
                <a:tableStyleId>{5C22544A-7EE6-4342-B048-85BDC9FD1C3A}</a:tableStyleId>
              </a:tblPr>
              <a:tblGrid>
                <a:gridCol w="11287185"/>
              </a:tblGrid>
              <a:tr h="856492">
                <a:tc>
                  <a:txBody>
                    <a:bodyPr/>
                    <a:lstStyle/>
                    <a:p>
                      <a:r>
                        <a:rPr lang="en-US" sz="3200" dirty="0" smtClean="0"/>
                        <a:t>General Conclusions for Act I</a:t>
                      </a:r>
                      <a:endParaRPr lang="en-US" sz="3200" dirty="0"/>
                    </a:p>
                  </a:txBody>
                  <a:tcPr/>
                </a:tc>
              </a:tr>
              <a:tr h="856492">
                <a:tc>
                  <a:txBody>
                    <a:bodyPr/>
                    <a:lstStyle/>
                    <a:p>
                      <a:pPr marL="342900" indent="-342900">
                        <a:buAutoNum type="arabicPeriod"/>
                      </a:pPr>
                      <a:r>
                        <a:rPr lang="en-US" dirty="0" smtClean="0"/>
                        <a:t>In Act I it is a good thing to be bloody, especially for men to be bloody--the king trusts the bloody soldier, and people admire Macbeth because he has a bloody sword and has killed lots of soldiers. Lady Macbeth thinks it might be good for her and her husband to be bloody--she wants to slow down her blood and be like a man and make Duncan's blood flow.</a:t>
                      </a:r>
                    </a:p>
                    <a:p>
                      <a:pPr marL="342900" indent="-342900">
                        <a:buAutoNum type="arabicPeriod"/>
                      </a:pPr>
                      <a:endParaRPr lang="en-US" dirty="0" smtClean="0"/>
                    </a:p>
                    <a:p>
                      <a:pPr marL="342900" indent="-342900">
                        <a:buAutoNum type="arabicPeriod"/>
                      </a:pPr>
                      <a:r>
                        <a:rPr lang="en-US" dirty="0" smtClean="0"/>
                        <a:t>Even before we meet him, Macbeth is bloody--he comes onstage with a bloody sword.</a:t>
                      </a:r>
                      <a:endParaRPr lang="en-US" dirty="0"/>
                    </a:p>
                  </a:txBody>
                  <a:tcPr/>
                </a:tc>
              </a:tr>
            </a:tbl>
          </a:graphicData>
        </a:graphic>
      </p:graphicFrame>
    </p:spTree>
    <p:extLst>
      <p:ext uri="{BB962C8B-B14F-4D97-AF65-F5344CB8AC3E}">
        <p14:creationId xmlns:p14="http://schemas.microsoft.com/office/powerpoint/2010/main" val="3610641025"/>
      </p:ext>
    </p:extLst>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 2A</a:t>
            </a:r>
            <a:endParaRPr lang="en-US" dirty="0"/>
          </a:p>
        </p:txBody>
      </p:sp>
      <p:sp>
        <p:nvSpPr>
          <p:cNvPr id="3" name="Content Placeholder 2"/>
          <p:cNvSpPr>
            <a:spLocks noGrp="1"/>
          </p:cNvSpPr>
          <p:nvPr>
            <p:ph idx="1"/>
          </p:nvPr>
        </p:nvSpPr>
        <p:spPr/>
        <p:txBody>
          <a:bodyPr/>
          <a:lstStyle/>
          <a:p>
            <a:r>
              <a:rPr lang="en-US" sz="2400" dirty="0" smtClean="0"/>
              <a:t>Coleman: Blood Act 2</a:t>
            </a:r>
          </a:p>
          <a:p>
            <a:r>
              <a:rPr lang="en-US" sz="2400" dirty="0" smtClean="0"/>
              <a:t>Fields: Night Act 2</a:t>
            </a:r>
          </a:p>
          <a:p>
            <a:r>
              <a:rPr lang="en-US" sz="2400" dirty="0" smtClean="0"/>
              <a:t>Flint: Hands Act 2</a:t>
            </a:r>
          </a:p>
          <a:p>
            <a:r>
              <a:rPr lang="en-US" sz="2400" dirty="0" smtClean="0"/>
              <a:t>Henson: Sleep Act 2</a:t>
            </a:r>
          </a:p>
          <a:p>
            <a:r>
              <a:rPr lang="en-US" sz="2400" dirty="0" smtClean="0"/>
              <a:t>Lilley: Blood Act 3</a:t>
            </a:r>
          </a:p>
          <a:p>
            <a:r>
              <a:rPr lang="en-US" sz="2400" dirty="0" smtClean="0"/>
              <a:t>Martin: Night Act 3</a:t>
            </a:r>
          </a:p>
          <a:p>
            <a:r>
              <a:rPr lang="en-US" sz="2400" dirty="0" smtClean="0"/>
              <a:t>Ramsey: Hands Act 3</a:t>
            </a:r>
          </a:p>
          <a:p>
            <a:r>
              <a:rPr lang="en-US" sz="2400" dirty="0" smtClean="0"/>
              <a:t>Rogers: Sleep Act 3</a:t>
            </a:r>
          </a:p>
          <a:p>
            <a:pPr marL="0" indent="0">
              <a:buNone/>
            </a:pPr>
            <a:endParaRPr lang="en-US" dirty="0" smtClean="0"/>
          </a:p>
        </p:txBody>
      </p:sp>
    </p:spTree>
    <p:extLst>
      <p:ext uri="{BB962C8B-B14F-4D97-AF65-F5344CB8AC3E}">
        <p14:creationId xmlns:p14="http://schemas.microsoft.com/office/powerpoint/2010/main" val="2954703009"/>
      </p:ext>
    </p:extLst>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 2A</a:t>
            </a:r>
            <a:endParaRPr lang="en-US" dirty="0"/>
          </a:p>
        </p:txBody>
      </p:sp>
      <p:sp>
        <p:nvSpPr>
          <p:cNvPr id="3" name="Content Placeholder 2"/>
          <p:cNvSpPr>
            <a:spLocks noGrp="1"/>
          </p:cNvSpPr>
          <p:nvPr>
            <p:ph idx="1"/>
          </p:nvPr>
        </p:nvSpPr>
        <p:spPr/>
        <p:txBody>
          <a:bodyPr>
            <a:normAutofit/>
          </a:bodyPr>
          <a:lstStyle/>
          <a:p>
            <a:r>
              <a:rPr lang="en-US" sz="2400" dirty="0" smtClean="0"/>
              <a:t>Spence Hands Act 2</a:t>
            </a:r>
          </a:p>
          <a:p>
            <a:r>
              <a:rPr lang="en-US" sz="2400" dirty="0" err="1" smtClean="0"/>
              <a:t>Stalnaker</a:t>
            </a:r>
            <a:r>
              <a:rPr lang="en-US" sz="2400" dirty="0" smtClean="0"/>
              <a:t> Blood Act 2</a:t>
            </a:r>
          </a:p>
          <a:p>
            <a:r>
              <a:rPr lang="en-US" sz="2400" dirty="0" smtClean="0"/>
              <a:t>Tran Sleep Act 3</a:t>
            </a:r>
          </a:p>
          <a:p>
            <a:r>
              <a:rPr lang="en-US" sz="2400" dirty="0" smtClean="0"/>
              <a:t>Wentworth Blood Act 3</a:t>
            </a:r>
          </a:p>
          <a:p>
            <a:r>
              <a:rPr lang="en-US" sz="2400" dirty="0" smtClean="0"/>
              <a:t>Wheeler Night Act 3</a:t>
            </a:r>
            <a:endParaRPr lang="en-US" sz="2400" dirty="0"/>
          </a:p>
        </p:txBody>
      </p:sp>
    </p:spTree>
    <p:extLst>
      <p:ext uri="{BB962C8B-B14F-4D97-AF65-F5344CB8AC3E}">
        <p14:creationId xmlns:p14="http://schemas.microsoft.com/office/powerpoint/2010/main" val="348906703"/>
      </p:ext>
    </p:extLst>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 3A</a:t>
            </a:r>
            <a:endParaRPr lang="en-US" dirty="0"/>
          </a:p>
        </p:txBody>
      </p:sp>
      <p:sp>
        <p:nvSpPr>
          <p:cNvPr id="3" name="Content Placeholder 2"/>
          <p:cNvSpPr>
            <a:spLocks noGrp="1"/>
          </p:cNvSpPr>
          <p:nvPr>
            <p:ph idx="1"/>
          </p:nvPr>
        </p:nvSpPr>
        <p:spPr/>
        <p:txBody>
          <a:bodyPr/>
          <a:lstStyle/>
          <a:p>
            <a:r>
              <a:rPr lang="en-US" dirty="0" smtClean="0"/>
              <a:t>Blankenship: Blood Act 2</a:t>
            </a:r>
          </a:p>
          <a:p>
            <a:r>
              <a:rPr lang="en-US" dirty="0" err="1" smtClean="0"/>
              <a:t>Dransfield</a:t>
            </a:r>
            <a:r>
              <a:rPr lang="en-US" dirty="0" smtClean="0"/>
              <a:t>: Blood Act 2</a:t>
            </a:r>
          </a:p>
          <a:p>
            <a:r>
              <a:rPr lang="en-US" dirty="0" err="1" smtClean="0"/>
              <a:t>Erekson</a:t>
            </a:r>
            <a:r>
              <a:rPr lang="en-US" dirty="0" smtClean="0"/>
              <a:t>: Hands Act 2</a:t>
            </a:r>
          </a:p>
          <a:p>
            <a:r>
              <a:rPr lang="en-US" dirty="0" smtClean="0"/>
              <a:t>Henson: Sleep Act 3</a:t>
            </a:r>
          </a:p>
          <a:p>
            <a:r>
              <a:rPr lang="en-US" dirty="0" smtClean="0"/>
              <a:t>Patterson: Blood Act 3</a:t>
            </a:r>
          </a:p>
          <a:p>
            <a:r>
              <a:rPr lang="en-US" dirty="0" smtClean="0"/>
              <a:t>Porter: Night Act 3</a:t>
            </a:r>
          </a:p>
          <a:p>
            <a:r>
              <a:rPr lang="en-US" dirty="0" err="1" smtClean="0"/>
              <a:t>Southers</a:t>
            </a:r>
            <a:r>
              <a:rPr lang="en-US" dirty="0" smtClean="0"/>
              <a:t>: Hands Act 3</a:t>
            </a:r>
            <a:endParaRPr lang="en-US" dirty="0"/>
          </a:p>
        </p:txBody>
      </p:sp>
    </p:spTree>
    <p:extLst>
      <p:ext uri="{BB962C8B-B14F-4D97-AF65-F5344CB8AC3E}">
        <p14:creationId xmlns:p14="http://schemas.microsoft.com/office/powerpoint/2010/main" val="854067687"/>
      </p:ext>
    </p:extLst>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 3B</a:t>
            </a:r>
            <a:endParaRPr lang="en-US" dirty="0"/>
          </a:p>
        </p:txBody>
      </p:sp>
      <p:sp>
        <p:nvSpPr>
          <p:cNvPr id="3" name="Content Placeholder 2"/>
          <p:cNvSpPr>
            <a:spLocks noGrp="1"/>
          </p:cNvSpPr>
          <p:nvPr>
            <p:ph idx="1"/>
          </p:nvPr>
        </p:nvSpPr>
        <p:spPr/>
        <p:txBody>
          <a:bodyPr/>
          <a:lstStyle/>
          <a:p>
            <a:r>
              <a:rPr lang="en-US" dirty="0" smtClean="0"/>
              <a:t>Barnett: Blood Act 2</a:t>
            </a:r>
          </a:p>
          <a:p>
            <a:r>
              <a:rPr lang="en-US" dirty="0" smtClean="0"/>
              <a:t>I. Jackson: Night Act 2</a:t>
            </a:r>
          </a:p>
          <a:p>
            <a:r>
              <a:rPr lang="en-US" dirty="0" smtClean="0"/>
              <a:t>K. Jackson: Hands Act 2</a:t>
            </a:r>
          </a:p>
          <a:p>
            <a:r>
              <a:rPr lang="en-US" dirty="0" smtClean="0"/>
              <a:t>Martin: Blood Act 3</a:t>
            </a:r>
          </a:p>
          <a:p>
            <a:r>
              <a:rPr lang="en-US" dirty="0" smtClean="0"/>
              <a:t>Montgomery: Sleep Act 2</a:t>
            </a:r>
          </a:p>
          <a:p>
            <a:r>
              <a:rPr lang="en-US" dirty="0" smtClean="0"/>
              <a:t>Ramsey: Night Act 3</a:t>
            </a:r>
          </a:p>
          <a:p>
            <a:r>
              <a:rPr lang="en-US" dirty="0" smtClean="0"/>
              <a:t>Stanley: Hands Act 3</a:t>
            </a:r>
          </a:p>
          <a:p>
            <a:r>
              <a:rPr lang="en-US" dirty="0" smtClean="0"/>
              <a:t>Taylor: Night Act 3</a:t>
            </a:r>
          </a:p>
          <a:p>
            <a:r>
              <a:rPr lang="en-US" dirty="0" err="1" smtClean="0"/>
              <a:t>Tolley</a:t>
            </a:r>
            <a:r>
              <a:rPr lang="en-US" dirty="0" smtClean="0"/>
              <a:t>: Blood Act 2</a:t>
            </a:r>
            <a:endParaRPr lang="en-US" dirty="0"/>
          </a:p>
        </p:txBody>
      </p:sp>
    </p:spTree>
    <p:extLst>
      <p:ext uri="{BB962C8B-B14F-4D97-AF65-F5344CB8AC3E}">
        <p14:creationId xmlns:p14="http://schemas.microsoft.com/office/powerpoint/2010/main" val="4188122698"/>
      </p:ext>
    </p:extLst>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sz="3200" dirty="0" smtClean="0"/>
              <a:t>To create a word journal in which you identify how the meaning of a specific word is shaped by the situation in which it is used and the character who uses it</a:t>
            </a:r>
          </a:p>
          <a:p>
            <a:r>
              <a:rPr lang="en-US" sz="3200" dirty="0" smtClean="0"/>
              <a:t>To find the word every time it appears</a:t>
            </a:r>
          </a:p>
          <a:p>
            <a:r>
              <a:rPr lang="en-US" sz="3200" dirty="0" smtClean="0"/>
              <a:t>To make an entry in a word journal every time you encounter the specific word</a:t>
            </a:r>
          </a:p>
        </p:txBody>
      </p:sp>
    </p:spTree>
    <p:extLst>
      <p:ext uri="{BB962C8B-B14F-4D97-AF65-F5344CB8AC3E}">
        <p14:creationId xmlns:p14="http://schemas.microsoft.com/office/powerpoint/2010/main" val="357111797"/>
      </p:ext>
    </p:extLst>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a:t>
            </a:r>
            <a:endParaRPr lang="en-US" dirty="0"/>
          </a:p>
        </p:txBody>
      </p:sp>
      <p:sp>
        <p:nvSpPr>
          <p:cNvPr id="3" name="Content Placeholder 2"/>
          <p:cNvSpPr>
            <a:spLocks noGrp="1"/>
          </p:cNvSpPr>
          <p:nvPr>
            <p:ph idx="1"/>
          </p:nvPr>
        </p:nvSpPr>
        <p:spPr/>
        <p:txBody>
          <a:bodyPr>
            <a:normAutofit/>
          </a:bodyPr>
          <a:lstStyle/>
          <a:p>
            <a:r>
              <a:rPr lang="en-US" sz="2800" dirty="0" smtClean="0"/>
              <a:t>Write out the passage that contains your word and give act, scene, and line numbers (2.2.3-5). Record enough of the passage to make its meaning clear; avoid cutting it off in mid-thought.</a:t>
            </a:r>
          </a:p>
          <a:p>
            <a:r>
              <a:rPr lang="en-US" sz="2800" dirty="0" smtClean="0"/>
              <a:t>Identify the speaker.</a:t>
            </a:r>
          </a:p>
          <a:p>
            <a:r>
              <a:rPr lang="en-US" sz="2800" dirty="0" smtClean="0"/>
              <a:t>Paraphrase the passage to clarify its meaning.</a:t>
            </a:r>
          </a:p>
          <a:p>
            <a:r>
              <a:rPr lang="en-US" sz="2800" dirty="0" smtClean="0"/>
              <a:t>Briefly explain what is happening in the scene at the time the word is spoken.</a:t>
            </a:r>
          </a:p>
        </p:txBody>
      </p:sp>
    </p:spTree>
    <p:extLst>
      <p:ext uri="{BB962C8B-B14F-4D97-AF65-F5344CB8AC3E}">
        <p14:creationId xmlns:p14="http://schemas.microsoft.com/office/powerpoint/2010/main" val="3124086279"/>
      </p:ext>
    </p:extLst>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GUidelines</a:t>
            </a:r>
            <a:endParaRPr lang="en-US" dirty="0"/>
          </a:p>
        </p:txBody>
      </p:sp>
      <p:sp>
        <p:nvSpPr>
          <p:cNvPr id="3" name="Content Placeholder 2"/>
          <p:cNvSpPr>
            <a:spLocks noGrp="1"/>
          </p:cNvSpPr>
          <p:nvPr>
            <p:ph idx="1"/>
          </p:nvPr>
        </p:nvSpPr>
        <p:spPr/>
        <p:txBody>
          <a:bodyPr/>
          <a:lstStyle/>
          <a:p>
            <a:r>
              <a:rPr lang="en-US" sz="2800" dirty="0"/>
              <a:t>Draw conclusions about how the word is used. (Compare the passage to one you recorded earlier; explain how the meaning of your word is affected by the character who uses it and the situation in which it is used.</a:t>
            </a:r>
          </a:p>
          <a:p>
            <a:r>
              <a:rPr lang="en-US" sz="2800" dirty="0"/>
              <a:t>At the end of the act, draw more conclusions. (What character uses the word most often? How does the denotation and connotation of the word change from character to character? Is there an unusual use of the word? How does the word affect the act you studied?)</a:t>
            </a:r>
          </a:p>
          <a:p>
            <a:endParaRPr lang="en-US" dirty="0"/>
          </a:p>
        </p:txBody>
      </p:sp>
    </p:spTree>
    <p:extLst>
      <p:ext uri="{BB962C8B-B14F-4D97-AF65-F5344CB8AC3E}">
        <p14:creationId xmlns:p14="http://schemas.microsoft.com/office/powerpoint/2010/main" val="3317890945"/>
      </p:ext>
    </p:extLst>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527375432"/>
              </p:ext>
            </p:extLst>
          </p:nvPr>
        </p:nvGraphicFramePr>
        <p:xfrm>
          <a:off x="651774" y="2168903"/>
          <a:ext cx="11200920" cy="914400"/>
        </p:xfrm>
        <a:graphic>
          <a:graphicData uri="http://schemas.openxmlformats.org/drawingml/2006/table">
            <a:tbl>
              <a:tblPr firstRow="1" bandRow="1">
                <a:tableStyleId>{5C22544A-7EE6-4342-B048-85BDC9FD1C3A}</a:tableStyleId>
              </a:tblPr>
              <a:tblGrid>
                <a:gridCol w="5600460"/>
                <a:gridCol w="5600460"/>
              </a:tblGrid>
              <a:tr h="370840">
                <a:tc>
                  <a:txBody>
                    <a:bodyPr/>
                    <a:lstStyle/>
                    <a:p>
                      <a:r>
                        <a:rPr lang="en-US" dirty="0" smtClean="0"/>
                        <a:t>1. a. </a:t>
                      </a:r>
                      <a:r>
                        <a:rPr lang="en-US" sz="2800" dirty="0" smtClean="0"/>
                        <a:t>Quotation and Speaker</a:t>
                      </a:r>
                      <a:endParaRPr lang="en-US" sz="2800" dirty="0"/>
                    </a:p>
                  </a:txBody>
                  <a:tcPr/>
                </a:tc>
                <a:tc>
                  <a:txBody>
                    <a:bodyPr/>
                    <a:lstStyle/>
                    <a:p>
                      <a:r>
                        <a:rPr lang="en-US" dirty="0" smtClean="0"/>
                        <a:t>Duncan: What bloody man is that? He can report,/As </a:t>
                      </a:r>
                      <a:r>
                        <a:rPr lang="en-US" dirty="0" err="1" smtClean="0"/>
                        <a:t>seemeth</a:t>
                      </a:r>
                      <a:r>
                        <a:rPr lang="en-US" dirty="0" smtClean="0"/>
                        <a:t> by his plight, of the revolt/The newest state (1.2.3-5).</a:t>
                      </a:r>
                      <a:endParaRPr lang="en-US" dirty="0"/>
                    </a:p>
                  </a:txBody>
                  <a:tcPr/>
                </a:tc>
              </a:tr>
            </a:tbl>
          </a:graphicData>
        </a:graphic>
      </p:graphicFrame>
    </p:spTree>
    <p:extLst>
      <p:ext uri="{BB962C8B-B14F-4D97-AF65-F5344CB8AC3E}">
        <p14:creationId xmlns:p14="http://schemas.microsoft.com/office/powerpoint/2010/main" val="194814826"/>
      </p:ext>
    </p:extLst>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163495606"/>
              </p:ext>
            </p:extLst>
          </p:nvPr>
        </p:nvGraphicFramePr>
        <p:xfrm>
          <a:off x="685800" y="2193925"/>
          <a:ext cx="11200920" cy="2377440"/>
        </p:xfrm>
        <a:graphic>
          <a:graphicData uri="http://schemas.openxmlformats.org/drawingml/2006/table">
            <a:tbl>
              <a:tblPr firstRow="1" bandRow="1">
                <a:tableStyleId>{5C22544A-7EE6-4342-B048-85BDC9FD1C3A}</a:tableStyleId>
              </a:tblPr>
              <a:tblGrid>
                <a:gridCol w="5600460"/>
                <a:gridCol w="5600460"/>
              </a:tblGrid>
              <a:tr h="370840">
                <a:tc>
                  <a:txBody>
                    <a:bodyPr/>
                    <a:lstStyle/>
                    <a:p>
                      <a:r>
                        <a:rPr lang="en-US" dirty="0" smtClean="0"/>
                        <a:t>1. a. </a:t>
                      </a:r>
                      <a:r>
                        <a:rPr lang="en-US" sz="2800" dirty="0" smtClean="0"/>
                        <a:t>Quotation and Speaker</a:t>
                      </a:r>
                      <a:endParaRPr lang="en-US" sz="2800" dirty="0"/>
                    </a:p>
                  </a:txBody>
                  <a:tcPr/>
                </a:tc>
                <a:tc>
                  <a:txBody>
                    <a:bodyPr/>
                    <a:lstStyle/>
                    <a:p>
                      <a:r>
                        <a:rPr lang="en-US" dirty="0" smtClean="0"/>
                        <a:t>Duncan: What bloody man is that? He can report,/As </a:t>
                      </a:r>
                      <a:r>
                        <a:rPr lang="en-US" dirty="0" err="1" smtClean="0"/>
                        <a:t>seemeth</a:t>
                      </a:r>
                      <a:r>
                        <a:rPr lang="en-US" dirty="0" smtClean="0"/>
                        <a:t> by his plight, of the revolt/The newest state (1.2.3-5).</a:t>
                      </a:r>
                      <a:endParaRPr lang="en-US" dirty="0"/>
                    </a:p>
                  </a:txBody>
                  <a:tcPr/>
                </a:tc>
              </a:tr>
              <a:tr h="370840">
                <a:tc>
                  <a:txBody>
                    <a:bodyPr/>
                    <a:lstStyle/>
                    <a:p>
                      <a:r>
                        <a:rPr lang="en-US" sz="1800" dirty="0" smtClean="0"/>
                        <a:t>b. </a:t>
                      </a:r>
                      <a:r>
                        <a:rPr lang="en-US" sz="2800" dirty="0" smtClean="0"/>
                        <a:t>Paraphrase and</a:t>
                      </a:r>
                      <a:r>
                        <a:rPr lang="en-US" sz="2800" baseline="0" dirty="0" smtClean="0"/>
                        <a:t> Clarification</a:t>
                      </a:r>
                      <a:endParaRPr lang="en-US" sz="2800" dirty="0"/>
                    </a:p>
                  </a:txBody>
                  <a:tcPr/>
                </a:tc>
                <a:tc>
                  <a:txBody>
                    <a:bodyPr/>
                    <a:lstStyle/>
                    <a:p>
                      <a:r>
                        <a:rPr lang="en-US" dirty="0" smtClean="0"/>
                        <a:t>Who is that bloody man?</a:t>
                      </a:r>
                      <a:r>
                        <a:rPr lang="en-US" baseline="0" dirty="0" smtClean="0"/>
                        <a:t> It looks like he has been fighting against the revolt and can give us the latest news of the battle. King Duncan is on or near the battlefield and wants to know how the fight is going.</a:t>
                      </a:r>
                      <a:endParaRPr lang="en-US" dirty="0"/>
                    </a:p>
                  </a:txBody>
                  <a:tcPr/>
                </a:tc>
              </a:tr>
            </a:tbl>
          </a:graphicData>
        </a:graphic>
      </p:graphicFrame>
    </p:spTree>
    <p:extLst>
      <p:ext uri="{BB962C8B-B14F-4D97-AF65-F5344CB8AC3E}">
        <p14:creationId xmlns:p14="http://schemas.microsoft.com/office/powerpoint/2010/main" val="1355772724"/>
      </p:ext>
    </p:extLst>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59506063"/>
              </p:ext>
            </p:extLst>
          </p:nvPr>
        </p:nvGraphicFramePr>
        <p:xfrm>
          <a:off x="685800" y="2193925"/>
          <a:ext cx="11200920" cy="3291840"/>
        </p:xfrm>
        <a:graphic>
          <a:graphicData uri="http://schemas.openxmlformats.org/drawingml/2006/table">
            <a:tbl>
              <a:tblPr firstRow="1" bandRow="1">
                <a:tableStyleId>{5C22544A-7EE6-4342-B048-85BDC9FD1C3A}</a:tableStyleId>
              </a:tblPr>
              <a:tblGrid>
                <a:gridCol w="5600460"/>
                <a:gridCol w="5600460"/>
              </a:tblGrid>
              <a:tr h="370840">
                <a:tc>
                  <a:txBody>
                    <a:bodyPr/>
                    <a:lstStyle/>
                    <a:p>
                      <a:r>
                        <a:rPr lang="en-US" dirty="0" smtClean="0"/>
                        <a:t>1. a. </a:t>
                      </a:r>
                      <a:r>
                        <a:rPr lang="en-US" sz="2800" dirty="0" smtClean="0"/>
                        <a:t>Quotation </a:t>
                      </a:r>
                      <a:r>
                        <a:rPr lang="en-US" sz="2800" dirty="0" smtClean="0"/>
                        <a:t>and Speaker</a:t>
                      </a:r>
                      <a:endParaRPr lang="en-US" sz="2800" dirty="0"/>
                    </a:p>
                  </a:txBody>
                  <a:tcPr/>
                </a:tc>
                <a:tc>
                  <a:txBody>
                    <a:bodyPr/>
                    <a:lstStyle/>
                    <a:p>
                      <a:r>
                        <a:rPr lang="en-US" dirty="0" smtClean="0"/>
                        <a:t>Duncan: What bloody man is that? He can report,/As </a:t>
                      </a:r>
                      <a:r>
                        <a:rPr lang="en-US" dirty="0" err="1" smtClean="0"/>
                        <a:t>seemeth</a:t>
                      </a:r>
                      <a:r>
                        <a:rPr lang="en-US" dirty="0" smtClean="0"/>
                        <a:t> by his plight, of the revolt/The newest state (1.2.3-5).</a:t>
                      </a:r>
                      <a:endParaRPr lang="en-US" dirty="0"/>
                    </a:p>
                  </a:txBody>
                  <a:tcPr/>
                </a:tc>
              </a:tr>
              <a:tr h="370840">
                <a:tc>
                  <a:txBody>
                    <a:bodyPr/>
                    <a:lstStyle/>
                    <a:p>
                      <a:r>
                        <a:rPr lang="en-US" sz="1800" dirty="0" smtClean="0"/>
                        <a:t>b. </a:t>
                      </a:r>
                      <a:r>
                        <a:rPr lang="en-US" sz="2800" dirty="0" smtClean="0"/>
                        <a:t>Paraphrase and</a:t>
                      </a:r>
                      <a:r>
                        <a:rPr lang="en-US" sz="2800" baseline="0" dirty="0" smtClean="0"/>
                        <a:t> Clarification</a:t>
                      </a:r>
                      <a:endParaRPr lang="en-US" sz="2800" dirty="0"/>
                    </a:p>
                  </a:txBody>
                  <a:tcPr/>
                </a:tc>
                <a:tc>
                  <a:txBody>
                    <a:bodyPr/>
                    <a:lstStyle/>
                    <a:p>
                      <a:r>
                        <a:rPr lang="en-US" dirty="0" smtClean="0"/>
                        <a:t>Who is that bloody man?</a:t>
                      </a:r>
                      <a:r>
                        <a:rPr lang="en-US" baseline="0" dirty="0" smtClean="0"/>
                        <a:t> It looks like he has been fighting against the revolt and can give us the latest news of the battle. King Duncan is on or near the battlefield and wants to know how the fight is going.</a:t>
                      </a:r>
                      <a:endParaRPr lang="en-US" dirty="0"/>
                    </a:p>
                  </a:txBody>
                  <a:tcPr/>
                </a:tc>
              </a:tr>
              <a:tr h="370840">
                <a:tc>
                  <a:txBody>
                    <a:bodyPr/>
                    <a:lstStyle/>
                    <a:p>
                      <a:r>
                        <a:rPr lang="en-US" sz="1800" dirty="0" smtClean="0"/>
                        <a:t>c. </a:t>
                      </a:r>
                      <a:r>
                        <a:rPr lang="en-US" sz="2800" dirty="0" smtClean="0"/>
                        <a:t>Conclusions</a:t>
                      </a:r>
                      <a:endParaRPr lang="en-US" sz="2800" dirty="0"/>
                    </a:p>
                  </a:txBody>
                  <a:tcPr/>
                </a:tc>
                <a:tc>
                  <a:txBody>
                    <a:bodyPr/>
                    <a:lstStyle/>
                    <a:p>
                      <a:r>
                        <a:rPr lang="en-US" dirty="0" smtClean="0"/>
                        <a:t>First quote; no comparison</a:t>
                      </a:r>
                      <a:r>
                        <a:rPr lang="en-US" baseline="0" dirty="0" smtClean="0"/>
                        <a:t> yet. Duncan trusts a bloody soldier whose blood gives him the authority to report on the battle.</a:t>
                      </a:r>
                      <a:endParaRPr lang="en-US" dirty="0"/>
                    </a:p>
                  </a:txBody>
                  <a:tcPr/>
                </a:tc>
              </a:tr>
            </a:tbl>
          </a:graphicData>
        </a:graphic>
      </p:graphicFrame>
    </p:spTree>
    <p:extLst>
      <p:ext uri="{BB962C8B-B14F-4D97-AF65-F5344CB8AC3E}">
        <p14:creationId xmlns:p14="http://schemas.microsoft.com/office/powerpoint/2010/main" val="3973497217"/>
      </p:ext>
    </p:extLst>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86818036"/>
              </p:ext>
            </p:extLst>
          </p:nvPr>
        </p:nvGraphicFramePr>
        <p:xfrm>
          <a:off x="685800" y="2193925"/>
          <a:ext cx="11200920" cy="1463040"/>
        </p:xfrm>
        <a:graphic>
          <a:graphicData uri="http://schemas.openxmlformats.org/drawingml/2006/table">
            <a:tbl>
              <a:tblPr firstRow="1" bandRow="1">
                <a:tableStyleId>{5C22544A-7EE6-4342-B048-85BDC9FD1C3A}</a:tableStyleId>
              </a:tblPr>
              <a:tblGrid>
                <a:gridCol w="5600460"/>
                <a:gridCol w="5600460"/>
              </a:tblGrid>
              <a:tr h="370840">
                <a:tc>
                  <a:txBody>
                    <a:bodyPr/>
                    <a:lstStyle/>
                    <a:p>
                      <a:r>
                        <a:rPr lang="en-US" dirty="0" smtClean="0"/>
                        <a:t>2.</a:t>
                      </a:r>
                      <a:r>
                        <a:rPr lang="en-US" baseline="0" dirty="0" smtClean="0"/>
                        <a:t> </a:t>
                      </a:r>
                      <a:r>
                        <a:rPr lang="en-US" dirty="0" smtClean="0"/>
                        <a:t>a</a:t>
                      </a:r>
                      <a:r>
                        <a:rPr lang="en-US" dirty="0" smtClean="0"/>
                        <a:t>. </a:t>
                      </a:r>
                      <a:r>
                        <a:rPr lang="en-US" sz="2800" dirty="0" smtClean="0"/>
                        <a:t>Quotation and Speaker</a:t>
                      </a:r>
                      <a:endParaRPr lang="en-US" sz="2800" dirty="0"/>
                    </a:p>
                  </a:txBody>
                  <a:tcPr/>
                </a:tc>
                <a:tc>
                  <a:txBody>
                    <a:bodyPr/>
                    <a:lstStyle/>
                    <a:p>
                      <a:r>
                        <a:rPr lang="en-US" dirty="0" smtClean="0"/>
                        <a:t>Captain: For brave Macbeth (well he deserves</a:t>
                      </a:r>
                      <a:r>
                        <a:rPr lang="en-US" baseline="0" dirty="0" smtClean="0"/>
                        <a:t> that name),/Distaining Fortune, with his brandished steel,/Which smoked with bloody execution,/Like valor’s minion, carved out his passage/Till he faced the slave … (1.2.18-22).</a:t>
                      </a:r>
                      <a:endParaRPr lang="en-US" dirty="0"/>
                    </a:p>
                  </a:txBody>
                  <a:tcPr/>
                </a:tc>
              </a:tr>
            </a:tbl>
          </a:graphicData>
        </a:graphic>
      </p:graphicFrame>
    </p:spTree>
    <p:extLst>
      <p:ext uri="{BB962C8B-B14F-4D97-AF65-F5344CB8AC3E}">
        <p14:creationId xmlns:p14="http://schemas.microsoft.com/office/powerpoint/2010/main" val="1066058044"/>
      </p:ext>
    </p:extLst>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70405690"/>
              </p:ext>
            </p:extLst>
          </p:nvPr>
        </p:nvGraphicFramePr>
        <p:xfrm>
          <a:off x="685800" y="2193925"/>
          <a:ext cx="11200920" cy="3474720"/>
        </p:xfrm>
        <a:graphic>
          <a:graphicData uri="http://schemas.openxmlformats.org/drawingml/2006/table">
            <a:tbl>
              <a:tblPr firstRow="1" bandRow="1">
                <a:tableStyleId>{5C22544A-7EE6-4342-B048-85BDC9FD1C3A}</a:tableStyleId>
              </a:tblPr>
              <a:tblGrid>
                <a:gridCol w="5600460"/>
                <a:gridCol w="5600460"/>
              </a:tblGrid>
              <a:tr h="370840">
                <a:tc>
                  <a:txBody>
                    <a:bodyPr/>
                    <a:lstStyle/>
                    <a:p>
                      <a:r>
                        <a:rPr lang="en-US" dirty="0" smtClean="0"/>
                        <a:t>2.</a:t>
                      </a:r>
                      <a:r>
                        <a:rPr lang="en-US" baseline="0" dirty="0" smtClean="0"/>
                        <a:t> </a:t>
                      </a:r>
                      <a:r>
                        <a:rPr lang="en-US" dirty="0" smtClean="0"/>
                        <a:t>a. </a:t>
                      </a:r>
                      <a:r>
                        <a:rPr lang="en-US" sz="2800" dirty="0" smtClean="0"/>
                        <a:t>Quotation and Speaker</a:t>
                      </a:r>
                      <a:endParaRPr lang="en-US" sz="2800" dirty="0"/>
                    </a:p>
                  </a:txBody>
                  <a:tcPr/>
                </a:tc>
                <a:tc>
                  <a:txBody>
                    <a:bodyPr/>
                    <a:lstStyle/>
                    <a:p>
                      <a:r>
                        <a:rPr lang="en-US" dirty="0" smtClean="0"/>
                        <a:t>Captain: For brave Macbeth (well he deserves</a:t>
                      </a:r>
                      <a:r>
                        <a:rPr lang="en-US" baseline="0" dirty="0" smtClean="0"/>
                        <a:t> that name),/Distaining Fortune, with his brandished steel,/Which smoked with bloody execution,/Like valor’s minion, carved out his passage/Till he faced the slave … (1.2.18-22).</a:t>
                      </a:r>
                      <a:endParaRPr lang="en-US" dirty="0"/>
                    </a:p>
                  </a:txBody>
                  <a:tcPr/>
                </a:tc>
              </a:tr>
              <a:tr h="370840">
                <a:tc>
                  <a:txBody>
                    <a:bodyPr/>
                    <a:lstStyle/>
                    <a:p>
                      <a:r>
                        <a:rPr lang="en-US" sz="2800" dirty="0" smtClean="0"/>
                        <a:t>b. Paraphrase</a:t>
                      </a:r>
                      <a:r>
                        <a:rPr lang="en-US" sz="2800" baseline="0" dirty="0" smtClean="0"/>
                        <a:t> and Clarification</a:t>
                      </a:r>
                      <a:endParaRPr lang="en-US" sz="2800" dirty="0"/>
                    </a:p>
                  </a:txBody>
                  <a:tcPr/>
                </a:tc>
                <a:tc>
                  <a:txBody>
                    <a:bodyPr/>
                    <a:lstStyle/>
                    <a:p>
                      <a:r>
                        <a:rPr lang="en-US" dirty="0" smtClean="0"/>
                        <a:t>In spite of our troops' bad luck, brave Macbeth carved his way with his executioner's sword through the ranks of rebel soldiers until he faced the traitor who led the revolt. The captain reports to King Duncan that Macbeth fought fiercely to spill the blood of the traitors who rebelled against Duncan and Scotland. </a:t>
                      </a:r>
                      <a:endParaRPr lang="en-US" dirty="0"/>
                    </a:p>
                  </a:txBody>
                  <a:tcPr/>
                </a:tc>
              </a:tr>
            </a:tbl>
          </a:graphicData>
        </a:graphic>
      </p:graphicFrame>
    </p:spTree>
    <p:extLst>
      <p:ext uri="{BB962C8B-B14F-4D97-AF65-F5344CB8AC3E}">
        <p14:creationId xmlns:p14="http://schemas.microsoft.com/office/powerpoint/2010/main" val="3870262605"/>
      </p:ext>
    </p:extLst>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66</TotalTime>
  <Words>1305</Words>
  <Application>Microsoft Office PowerPoint</Application>
  <PresentationFormat>Widescreen</PresentationFormat>
  <Paragraphs>96</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Century Gothic</vt:lpstr>
      <vt:lpstr>Vapor Trail</vt:lpstr>
      <vt:lpstr>Tracing a word in macbeth</vt:lpstr>
      <vt:lpstr>OBJECTIVES</vt:lpstr>
      <vt:lpstr>Guidelines</vt:lpstr>
      <vt:lpstr>GUidelines</vt:lpstr>
      <vt:lpstr>Example</vt:lpstr>
      <vt:lpstr>Example</vt:lpstr>
      <vt:lpstr>Example</vt:lpstr>
      <vt:lpstr>Example</vt:lpstr>
      <vt:lpstr>Example</vt:lpstr>
      <vt:lpstr>Example</vt:lpstr>
      <vt:lpstr>Example</vt:lpstr>
      <vt:lpstr>Example</vt:lpstr>
      <vt:lpstr>Example</vt:lpstr>
      <vt:lpstr>Example</vt:lpstr>
      <vt:lpstr>Assignments 2A</vt:lpstr>
      <vt:lpstr>Assignments 2A</vt:lpstr>
      <vt:lpstr>Assignments 3A</vt:lpstr>
      <vt:lpstr>Assignments 3B</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Tracing a word in macbeth</dc:title>
  <dc:creator>Chris Floyd</dc:creator>
  <cp:lastModifiedBy>Chris Floyd</cp:lastModifiedBy>
  <cp:revision>16</cp:revision>
  <dcterms:created xsi:type="dcterms:W3CDTF">2017-02-02T01:50:16Z</dcterms:created>
  <dcterms:modified xsi:type="dcterms:W3CDTF">2017-02-02T02:56:40Z</dcterms:modified>
</cp:coreProperties>
</file>