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circle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that.org/pages/view/roots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New Words Your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276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3079" y="2057401"/>
            <a:ext cx="112660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RESTATEMENT CLUES: </a:t>
            </a:r>
            <a:r>
              <a:rPr lang="en-US" dirty="0" smtClean="0"/>
              <a:t>Words or phrases can signal the restatement of a word.</a:t>
            </a:r>
          </a:p>
          <a:p>
            <a:endParaRPr lang="en-US" b="1" dirty="0"/>
          </a:p>
          <a:p>
            <a:r>
              <a:rPr lang="en-US" b="1" dirty="0" smtClean="0"/>
              <a:t>Example: </a:t>
            </a:r>
            <a:r>
              <a:rPr lang="en-US" dirty="0" smtClean="0"/>
              <a:t>The veterinarian treated every animal owner in an </a:t>
            </a:r>
            <a:r>
              <a:rPr lang="en-US" i="1" dirty="0" smtClean="0"/>
              <a:t>affable</a:t>
            </a:r>
            <a:r>
              <a:rPr lang="en-US" dirty="0" smtClean="0"/>
              <a:t> manner; </a:t>
            </a:r>
            <a:r>
              <a:rPr lang="en-US" b="1" dirty="0" smtClean="0"/>
              <a:t>in other words</a:t>
            </a:r>
            <a:r>
              <a:rPr lang="en-US" dirty="0" smtClean="0"/>
              <a:t>, she was gentle and friendly with them.</a:t>
            </a:r>
          </a:p>
          <a:p>
            <a:endParaRPr lang="en-US" b="1" dirty="0"/>
          </a:p>
          <a:p>
            <a:r>
              <a:rPr lang="en-US" dirty="0" smtClean="0"/>
              <a:t>From the context, readers can tell that </a:t>
            </a:r>
            <a:r>
              <a:rPr lang="en-US" i="1" dirty="0" smtClean="0"/>
              <a:t>affable</a:t>
            </a:r>
            <a:r>
              <a:rPr lang="en-US" dirty="0" smtClean="0"/>
              <a:t> means “gentle and friendly.” The phrase </a:t>
            </a:r>
            <a:r>
              <a:rPr lang="en-US" b="1" dirty="0" smtClean="0"/>
              <a:t>in other words</a:t>
            </a:r>
            <a:r>
              <a:rPr lang="en-US" dirty="0" smtClean="0"/>
              <a:t> signal that the words “gentle” and “friendly” restate the meaning of the word.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223" y="5201728"/>
            <a:ext cx="11136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RESTATEMENT SIGNAL WORDS</a:t>
            </a:r>
          </a:p>
          <a:p>
            <a:pPr algn="ctr"/>
            <a:endParaRPr lang="en-US" b="1" dirty="0"/>
          </a:p>
          <a:p>
            <a:r>
              <a:rPr lang="en-US" dirty="0" smtClean="0"/>
              <a:t>in other words 								that is									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3044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1540" y="2057401"/>
            <a:ext cx="114472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 CLUES: </a:t>
            </a:r>
            <a:r>
              <a:rPr lang="en-US" dirty="0" smtClean="0"/>
              <a:t>Words or phrases can indicate that an unfamiliar word is being restated in more familiar terms.</a:t>
            </a:r>
          </a:p>
          <a:p>
            <a:endParaRPr lang="en-US" b="1" dirty="0"/>
          </a:p>
          <a:p>
            <a:r>
              <a:rPr lang="en-US" b="1" dirty="0" smtClean="0"/>
              <a:t>Example: </a:t>
            </a:r>
            <a:r>
              <a:rPr lang="en-US" dirty="0" smtClean="0"/>
              <a:t>Many types of </a:t>
            </a:r>
            <a:r>
              <a:rPr lang="en-US" i="1" dirty="0" smtClean="0"/>
              <a:t>fauna</a:t>
            </a:r>
            <a:r>
              <a:rPr lang="en-US" dirty="0" smtClean="0"/>
              <a:t>, </a:t>
            </a:r>
            <a:r>
              <a:rPr lang="en-US" b="1" dirty="0" smtClean="0"/>
              <a:t>for example</a:t>
            </a:r>
            <a:r>
              <a:rPr lang="en-US" dirty="0" smtClean="0"/>
              <a:t> the coyote and the peregrine falcon, live in Big Bend National Park.</a:t>
            </a:r>
          </a:p>
          <a:p>
            <a:endParaRPr lang="en-US" b="1" dirty="0"/>
          </a:p>
          <a:p>
            <a:r>
              <a:rPr lang="en-US" dirty="0" smtClean="0"/>
              <a:t>From the context, readers can tell that </a:t>
            </a:r>
            <a:r>
              <a:rPr lang="en-US" i="1" dirty="0" smtClean="0"/>
              <a:t>fauna</a:t>
            </a:r>
            <a:r>
              <a:rPr lang="en-US" dirty="0" smtClean="0"/>
              <a:t> are the animals from a particular region. The words </a:t>
            </a:r>
            <a:r>
              <a:rPr lang="en-US" b="1" dirty="0" smtClean="0"/>
              <a:t>for example</a:t>
            </a:r>
            <a:r>
              <a:rPr lang="en-US" dirty="0" smtClean="0"/>
              <a:t> signal that the animals listed are examples of the word </a:t>
            </a:r>
            <a:r>
              <a:rPr lang="en-US" i="1" dirty="0" smtClean="0"/>
              <a:t>fauna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5057" y="4675517"/>
            <a:ext cx="11343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EXAMPLE SIGNAL WORDS</a:t>
            </a:r>
          </a:p>
          <a:p>
            <a:pPr algn="ctr"/>
            <a:endParaRPr lang="en-US" b="1" dirty="0"/>
          </a:p>
          <a:p>
            <a:r>
              <a:rPr lang="en-US" dirty="0" smtClean="0"/>
              <a:t>for example								such as										in that</a:t>
            </a:r>
          </a:p>
          <a:p>
            <a:r>
              <a:rPr lang="en-US" dirty="0" smtClean="0"/>
              <a:t>likewise									especially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165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0166" y="1923691"/>
            <a:ext cx="116111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CONTRAST CLUES: </a:t>
            </a:r>
            <a:r>
              <a:rPr lang="en-US" dirty="0" smtClean="0"/>
              <a:t>Some words or phrases indicate that an unfamiliar word contrasts, or is different from, another words in the passage.</a:t>
            </a:r>
          </a:p>
          <a:p>
            <a:endParaRPr lang="en-US" b="1" dirty="0"/>
          </a:p>
          <a:p>
            <a:r>
              <a:rPr lang="en-US" b="1" dirty="0" smtClean="0"/>
              <a:t>Example: </a:t>
            </a:r>
            <a:r>
              <a:rPr lang="en-US" dirty="0" smtClean="0"/>
              <a:t>Maria was </a:t>
            </a:r>
            <a:r>
              <a:rPr lang="en-US" i="1" dirty="0" smtClean="0"/>
              <a:t>enthralled</a:t>
            </a:r>
            <a:r>
              <a:rPr lang="en-US" dirty="0" smtClean="0"/>
              <a:t> by the new movie, </a:t>
            </a:r>
            <a:r>
              <a:rPr lang="en-US" b="1" dirty="0" smtClean="0"/>
              <a:t>but</a:t>
            </a:r>
            <a:r>
              <a:rPr lang="en-US" dirty="0" smtClean="0"/>
              <a:t> her friend found it dull and uninteresting.</a:t>
            </a:r>
          </a:p>
          <a:p>
            <a:endParaRPr lang="en-US" b="1" dirty="0"/>
          </a:p>
          <a:p>
            <a:r>
              <a:rPr lang="en-US" dirty="0" smtClean="0"/>
              <a:t>From the context, readers can tell that </a:t>
            </a:r>
            <a:r>
              <a:rPr lang="en-US" i="1" dirty="0" smtClean="0"/>
              <a:t>enthralled</a:t>
            </a:r>
            <a:r>
              <a:rPr lang="en-US" dirty="0" smtClean="0"/>
              <a:t> means “fascinated.” The word </a:t>
            </a:r>
            <a:r>
              <a:rPr lang="en-US" b="1" dirty="0" smtClean="0"/>
              <a:t>but</a:t>
            </a:r>
            <a:r>
              <a:rPr lang="en-US" dirty="0" smtClean="0"/>
              <a:t> signals that </a:t>
            </a:r>
            <a:r>
              <a:rPr lang="en-US" i="1" dirty="0" smtClean="0"/>
              <a:t>enthralled</a:t>
            </a:r>
            <a:r>
              <a:rPr lang="en-US" dirty="0" smtClean="0"/>
              <a:t> contrasts with the words “dull” and “uninteresting.”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936" y="4390845"/>
            <a:ext cx="114041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CONTRAST SIGNAL WORDS</a:t>
            </a:r>
          </a:p>
          <a:p>
            <a:pPr algn="ctr"/>
            <a:endParaRPr lang="en-US" b="1" dirty="0"/>
          </a:p>
          <a:p>
            <a:r>
              <a:rPr lang="en-US" dirty="0" smtClean="0"/>
              <a:t>but											not									on the other hand</a:t>
            </a:r>
          </a:p>
          <a:p>
            <a:r>
              <a:rPr lang="en-US" dirty="0" smtClean="0"/>
              <a:t>however									still									some … but others</a:t>
            </a:r>
          </a:p>
          <a:p>
            <a:r>
              <a:rPr lang="en-US" dirty="0" smtClean="0"/>
              <a:t>although									despite								in contrast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0802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7034" y="1708030"/>
            <a:ext cx="11628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CAUSE AND EFFECT CLUES: </a:t>
            </a:r>
            <a:r>
              <a:rPr lang="en-US" dirty="0" smtClean="0"/>
              <a:t>Some words and phrases show how one word may be a cause or effect related to an unfamiliar word</a:t>
            </a:r>
          </a:p>
          <a:p>
            <a:endParaRPr lang="en-US" b="1" dirty="0"/>
          </a:p>
          <a:p>
            <a:r>
              <a:rPr lang="en-US" b="1" dirty="0" smtClean="0"/>
              <a:t>Example: Because</a:t>
            </a:r>
            <a:r>
              <a:rPr lang="en-US" dirty="0" smtClean="0"/>
              <a:t> he wanted to marry a divorcee, Edward VIII chose to </a:t>
            </a:r>
            <a:r>
              <a:rPr lang="en-US" i="1" dirty="0" smtClean="0"/>
              <a:t>abdicate</a:t>
            </a:r>
            <a:r>
              <a:rPr lang="en-US" dirty="0" smtClean="0"/>
              <a:t> the British throne in 1936.</a:t>
            </a:r>
          </a:p>
          <a:p>
            <a:endParaRPr lang="en-US" b="1" dirty="0"/>
          </a:p>
          <a:p>
            <a:r>
              <a:rPr lang="en-US" dirty="0" smtClean="0"/>
              <a:t>From the context, readers can tell that </a:t>
            </a:r>
            <a:r>
              <a:rPr lang="en-US" i="1" dirty="0" smtClean="0"/>
              <a:t>abdicate</a:t>
            </a:r>
            <a:r>
              <a:rPr lang="en-US" dirty="0" smtClean="0"/>
              <a:t> means “to formally give up power.” The word </a:t>
            </a:r>
            <a:r>
              <a:rPr lang="en-US" b="1" dirty="0" smtClean="0"/>
              <a:t>because</a:t>
            </a:r>
            <a:r>
              <a:rPr lang="en-US" dirty="0" smtClean="0"/>
              <a:t> signals that abdicating is an effect of Edward VIII’s wanted to marry a divorcee.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925" y="4244196"/>
            <a:ext cx="11360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CAUSE AND EFFECT SIGNAL WORDS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leads to										effect								reasons</a:t>
            </a:r>
          </a:p>
          <a:p>
            <a:r>
              <a:rPr lang="en-US" dirty="0" smtClean="0"/>
              <a:t>cause										as a result							since</a:t>
            </a:r>
          </a:p>
          <a:p>
            <a:r>
              <a:rPr lang="en-US" dirty="0" smtClean="0"/>
              <a:t>because									consequently						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7904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9177" y="2057401"/>
            <a:ext cx="112833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DEFINITION/EXPLANATION CLUES: </a:t>
            </a:r>
            <a:r>
              <a:rPr lang="en-US" dirty="0" smtClean="0"/>
              <a:t>A sentence may actually define or explain an unfamiliar word.</a:t>
            </a:r>
          </a:p>
          <a:p>
            <a:endParaRPr lang="en-US" b="1" dirty="0"/>
          </a:p>
          <a:p>
            <a:r>
              <a:rPr lang="en-US" b="1" dirty="0" smtClean="0"/>
              <a:t>Example: </a:t>
            </a:r>
            <a:r>
              <a:rPr lang="en-US" dirty="0" smtClean="0"/>
              <a:t>The title of F. Scott Fitzgerald’s novel </a:t>
            </a:r>
            <a:r>
              <a:rPr lang="en-US" i="1" dirty="0" smtClean="0"/>
              <a:t>Tender is the Night</a:t>
            </a:r>
            <a:r>
              <a:rPr lang="en-US" dirty="0" smtClean="0"/>
              <a:t> contains an </a:t>
            </a:r>
            <a:r>
              <a:rPr lang="en-US" i="1" dirty="0" smtClean="0"/>
              <a:t>allusion</a:t>
            </a:r>
            <a:r>
              <a:rPr lang="en-US" dirty="0" smtClean="0"/>
              <a:t>, or </a:t>
            </a:r>
            <a:r>
              <a:rPr lang="en-US" b="1" dirty="0" smtClean="0"/>
              <a:t>reference</a:t>
            </a:r>
            <a:r>
              <a:rPr lang="en-US" dirty="0" smtClean="0"/>
              <a:t>, to a poem by John Keats.</a:t>
            </a:r>
          </a:p>
          <a:p>
            <a:endParaRPr lang="en-US" b="1" dirty="0"/>
          </a:p>
          <a:p>
            <a:r>
              <a:rPr lang="en-US" dirty="0" smtClean="0"/>
              <a:t>From the context, readers can tell that </a:t>
            </a:r>
            <a:r>
              <a:rPr lang="en-US" i="1" dirty="0" smtClean="0"/>
              <a:t>allusion</a:t>
            </a:r>
            <a:r>
              <a:rPr lang="en-US" dirty="0" smtClean="0"/>
              <a:t> means “reference.” The appositive phrase “or reference” signals the meaning of the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9734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Context Clues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3079" y="2303253"/>
            <a:ext cx="107398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You will again see the new words in sentences.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difference is that you will be given a set of definitions.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You must match the new word with its meaning.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250328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Context clues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00891"/>
              </p:ext>
            </p:extLst>
          </p:nvPr>
        </p:nvGraphicFramePr>
        <p:xfrm>
          <a:off x="1730076" y="3026753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G </a:t>
                      </a:r>
                      <a:r>
                        <a:rPr lang="en-US" u="none" dirty="0" smtClean="0"/>
                        <a:t>word:</a:t>
                      </a:r>
                      <a:r>
                        <a:rPr lang="en-US" u="none" baseline="0" dirty="0" smtClean="0"/>
                        <a:t> </a:t>
                      </a:r>
                      <a:r>
                        <a:rPr lang="en-US" u="sng" baseline="0" dirty="0" smtClean="0"/>
                        <a:t>ecology</a:t>
                      </a:r>
                    </a:p>
                    <a:p>
                      <a:r>
                        <a:rPr lang="en-US" u="none" baseline="0" dirty="0" smtClean="0"/>
                        <a:t>n. the relationship between living things and their environments; the science of such relationships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(G) Aldo Leopold (1866-1948) learned to think like a mountain so that he could understand and preserve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i="1" baseline="0" dirty="0" smtClean="0"/>
                        <a:t>ecology</a:t>
                      </a:r>
                      <a:r>
                        <a:rPr lang="en-US" i="0" baseline="0" dirty="0" smtClean="0"/>
                        <a:t> of nature. Nature’s right’s he felt, must be respected.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92341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Context Clues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5992" y="2286000"/>
            <a:ext cx="10790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HINTS: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Read column B first, and look for clues to the meaning of the word.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Then scan column A for a likely definition.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 you write word in blank, say it to yourself to get a sense of the sound of the word.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46771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Exercise 3: Sentence Completion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76045" y="2057401"/>
            <a:ext cx="113609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 the missing vocabulary word or words in order to create a sentence that makes sense.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The science of ____________ allows us to __________ our natural resources.</a:t>
            </a:r>
          </a:p>
          <a:p>
            <a:endParaRPr lang="en-US" dirty="0"/>
          </a:p>
          <a:p>
            <a:pPr marL="342900" indent="-342900">
              <a:buAutoNum type="alphaUcParenBoth"/>
            </a:pPr>
            <a:r>
              <a:rPr lang="en-US" dirty="0" smtClean="0"/>
              <a:t>zoology … diminish</a:t>
            </a:r>
          </a:p>
          <a:p>
            <a:pPr marL="342900" indent="-342900">
              <a:buAutoNum type="alphaUcParenBoth"/>
            </a:pPr>
            <a:r>
              <a:rPr lang="en-US" dirty="0" smtClean="0"/>
              <a:t>ecology … preserve</a:t>
            </a:r>
          </a:p>
          <a:p>
            <a:pPr marL="342900" indent="-342900">
              <a:buAutoNum type="alphaUcParenBoth"/>
            </a:pPr>
            <a:r>
              <a:rPr lang="en-US" dirty="0" smtClean="0"/>
              <a:t>cultivation … destroy</a:t>
            </a:r>
          </a:p>
          <a:p>
            <a:pPr marL="342900" indent="-342900">
              <a:buAutoNum type="alphaUcParenBoth"/>
            </a:pPr>
            <a:r>
              <a:rPr lang="en-US" dirty="0" smtClean="0"/>
              <a:t>zoology … ignore</a:t>
            </a:r>
          </a:p>
          <a:p>
            <a:pPr marL="342900" indent="-342900">
              <a:buAutoNum type="alphaUcParenBoth"/>
            </a:pPr>
            <a:r>
              <a:rPr lang="en-US" dirty="0" smtClean="0"/>
              <a:t>ecology … exhaust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815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6045" y="2057401"/>
            <a:ext cx="11550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Holt McDougal Literature</a:t>
            </a:r>
            <a:r>
              <a:rPr lang="en-US" dirty="0" smtClean="0"/>
              <a:t>. Edited by Janet Allen et. al., Houghton, Mifflin, Harcourt Publishing</a:t>
            </a:r>
          </a:p>
          <a:p>
            <a:r>
              <a:rPr lang="en-US" dirty="0"/>
              <a:t>	</a:t>
            </a:r>
            <a:r>
              <a:rPr lang="en-US" dirty="0" smtClean="0"/>
              <a:t>Company, 2013.</a:t>
            </a:r>
          </a:p>
          <a:p>
            <a:endParaRPr lang="en-US" dirty="0"/>
          </a:p>
          <a:p>
            <a:r>
              <a:rPr lang="en-US" dirty="0" smtClean="0"/>
              <a:t>“Top 3 Reasons to Improve Your Vocabulary.” </a:t>
            </a:r>
            <a:r>
              <a:rPr lang="en-US" i="1" dirty="0" err="1" smtClean="0"/>
              <a:t>Litemind</a:t>
            </a:r>
            <a:r>
              <a:rPr lang="en-US" dirty="0" smtClean="0"/>
              <a:t>, </a:t>
            </a:r>
            <a:r>
              <a:rPr lang="en-US" dirty="0" err="1" smtClean="0"/>
              <a:t>n.d.</a:t>
            </a:r>
            <a:r>
              <a:rPr lang="en-US" dirty="0"/>
              <a:t>, </a:t>
            </a:r>
            <a:r>
              <a:rPr lang="en-US" dirty="0" smtClean="0"/>
              <a:t>litemind.com/top-3-reasons-to-improve-</a:t>
            </a:r>
          </a:p>
          <a:p>
            <a:r>
              <a:rPr lang="en-US" dirty="0"/>
              <a:t>	</a:t>
            </a:r>
            <a:r>
              <a:rPr lang="en-US" dirty="0" smtClean="0"/>
              <a:t>your-vocabulary/.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4234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2189285"/>
            <a:ext cx="888902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Vocabulary sharpens your communication.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Choosing words with greater precision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Understanding words you already know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Making communication simpler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820511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2662" y="2057401"/>
            <a:ext cx="95660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Vocabulary opens your mind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Lacking words = shutting down insights and understanding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241059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4015" y="2057401"/>
            <a:ext cx="100152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Vocabulary gets you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Researcher Johnson O’Conner discovered that a person’s vocabulary is the best predictor of occupational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Vocabulary comes before achievement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Professional success relies on thinking and communication skills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34" y="4184979"/>
            <a:ext cx="39338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901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Exercises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8767" y="2206869"/>
            <a:ext cx="73173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Wordbusting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Context Clues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Sentence Completion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2773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</a:t>
            </a:r>
            <a:r>
              <a:rPr lang="en-US" dirty="0" err="1" smtClean="0"/>
              <a:t>Wordbusting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9728" y="1966823"/>
            <a:ext cx="109900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Read word in sentence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Dictionary meaning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41171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</a:t>
            </a:r>
            <a:r>
              <a:rPr lang="en-US" dirty="0" err="1" smtClean="0"/>
              <a:t>Wordbusting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332" y="2057401"/>
            <a:ext cx="10877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ranscribe: </a:t>
            </a:r>
            <a:r>
              <a:rPr lang="en-US" dirty="0" smtClean="0"/>
              <a:t>After listening to her interview on audiotape, Tressa decided to </a:t>
            </a:r>
            <a:r>
              <a:rPr lang="en-US" i="1" dirty="0" smtClean="0"/>
              <a:t>transcribe</a:t>
            </a:r>
            <a:r>
              <a:rPr lang="en-US" dirty="0" smtClean="0"/>
              <a:t> it so she could accurately write her feature article.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 rot="3418523">
            <a:off x="2653283" y="268431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2860" y="3812875"/>
            <a:ext cx="34419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Context: </a:t>
            </a:r>
            <a:r>
              <a:rPr lang="en-US" sz="1600" dirty="0" smtClean="0"/>
              <a:t>Tressa decided to transcribe the interview after listening to it on audio. Transcribe might mean “to write down:</a:t>
            </a:r>
            <a:endParaRPr lang="en-US" sz="1600" b="1" dirty="0"/>
          </a:p>
        </p:txBody>
      </p:sp>
      <p:sp>
        <p:nvSpPr>
          <p:cNvPr id="6" name="Down Arrow 5"/>
          <p:cNvSpPr/>
          <p:nvPr/>
        </p:nvSpPr>
        <p:spPr>
          <a:xfrm>
            <a:off x="5377130" y="26648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1087" y="3812875"/>
            <a:ext cx="31403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Structure: </a:t>
            </a:r>
            <a:r>
              <a:rPr lang="en-US" sz="1600" dirty="0" smtClean="0"/>
              <a:t>trans + scribe One meaning of the prefix trans is “over.” </a:t>
            </a:r>
            <a:r>
              <a:rPr lang="en-US" sz="1600" dirty="0" err="1" smtClean="0"/>
              <a:t>Scrib</a:t>
            </a:r>
            <a:r>
              <a:rPr lang="en-US" sz="1600" dirty="0" smtClean="0"/>
              <a:t> is a root that means “to write.” Transcribe might mean to write over.</a:t>
            </a:r>
            <a:endParaRPr lang="en-US" sz="1600" b="1" dirty="0"/>
          </a:p>
        </p:txBody>
      </p:sp>
      <p:sp>
        <p:nvSpPr>
          <p:cNvPr id="8" name="Down Arrow 7"/>
          <p:cNvSpPr/>
          <p:nvPr/>
        </p:nvSpPr>
        <p:spPr>
          <a:xfrm rot="19651850">
            <a:off x="8176085" y="26648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51336" y="3812875"/>
            <a:ext cx="3107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Sound: </a:t>
            </a:r>
            <a:r>
              <a:rPr lang="en-US" sz="1600" dirty="0" err="1" smtClean="0"/>
              <a:t>tran</a:t>
            </a:r>
            <a:r>
              <a:rPr lang="en-US" sz="1600" dirty="0" smtClean="0"/>
              <a:t> · </a:t>
            </a:r>
            <a:r>
              <a:rPr lang="en-US" sz="1600" dirty="0" err="1" smtClean="0"/>
              <a:t>skrīb</a:t>
            </a:r>
            <a:r>
              <a:rPr lang="en-US" sz="1600" dirty="0" smtClean="0"/>
              <a:t>´ The word transcribe sounds like transcript, which is a printed copy of someone’s grades. It may be something written down.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10883" y="5676181"/>
            <a:ext cx="1080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Dictionary: </a:t>
            </a:r>
            <a:r>
              <a:rPr lang="en-US" dirty="0" smtClean="0"/>
              <a:t>“to write or type out a copy of, as from a speech or notes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245974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</a:t>
            </a:r>
            <a:r>
              <a:rPr lang="en-US" dirty="0" err="1" smtClean="0"/>
              <a:t>Wordbusting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8728" y="2057401"/>
            <a:ext cx="1125747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Hints: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Context: </a:t>
            </a:r>
            <a:r>
              <a:rPr lang="en-US" dirty="0" smtClean="0"/>
              <a:t>Look for clues to the meaning of the word in the sentence.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Structure: </a:t>
            </a:r>
            <a:r>
              <a:rPr lang="en-US" dirty="0" smtClean="0"/>
              <a:t>Examine the word parts for roots, prefixes, or suffixes that you know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www.learnthat.org/pages/view/roots.html</a:t>
            </a:r>
            <a:r>
              <a:rPr lang="en-US" dirty="0" smtClean="0"/>
              <a:t> Or consult the dictionary for the etymology, or the origin, of a word.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Sound: </a:t>
            </a:r>
            <a:r>
              <a:rPr lang="en-US" dirty="0" smtClean="0"/>
              <a:t>Say the word aloud and listen for any word parts you know.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Dictionary: </a:t>
            </a:r>
            <a:r>
              <a:rPr lang="en-US" dirty="0" smtClean="0"/>
              <a:t>This is always the last step. To do this first defeats the purpose. Read all of the definitions.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6750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6928" y="2165230"/>
            <a:ext cx="95753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Context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Words, phrases, or sentences around an unfamiliar word that can give clues to the word’s 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Sometimes </a:t>
            </a:r>
            <a:r>
              <a:rPr lang="en-US" sz="2000" i="1" dirty="0" smtClean="0"/>
              <a:t>signal words </a:t>
            </a:r>
            <a:r>
              <a:rPr lang="en-US" sz="2000" dirty="0" smtClean="0"/>
              <a:t>can act as clues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73496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136</TotalTime>
  <Words>975</Words>
  <Application>Microsoft Office PowerPoint</Application>
  <PresentationFormat>Widescreen</PresentationFormat>
  <Paragraphs>140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Vapor Trail</vt:lpstr>
      <vt:lpstr>Vocabulary </vt:lpstr>
      <vt:lpstr> why Bother?</vt:lpstr>
      <vt:lpstr>Why Bother</vt:lpstr>
      <vt:lpstr>Why Bother</vt:lpstr>
      <vt:lpstr>Three Exercises</vt:lpstr>
      <vt:lpstr>Exercise 1: Wordbusting</vt:lpstr>
      <vt:lpstr>Exercise 1: Wordbusting</vt:lpstr>
      <vt:lpstr>Exercise 1: Wordbusting</vt:lpstr>
      <vt:lpstr>Context clues</vt:lpstr>
      <vt:lpstr>Context Clues</vt:lpstr>
      <vt:lpstr>Context Clues</vt:lpstr>
      <vt:lpstr>Context clues</vt:lpstr>
      <vt:lpstr>Context clues</vt:lpstr>
      <vt:lpstr>Context clues</vt:lpstr>
      <vt:lpstr>Exercise 2: Context Clues</vt:lpstr>
      <vt:lpstr>Exercise 2: Context clues</vt:lpstr>
      <vt:lpstr>Exercise 2: Context Clues</vt:lpstr>
      <vt:lpstr>Exercise 3: Sentence Completion</vt:lpstr>
      <vt:lpstr>Works cited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</dc:title>
  <dc:creator>Chris Floyd</dc:creator>
  <cp:lastModifiedBy>Chris Floyd</cp:lastModifiedBy>
  <cp:revision>27</cp:revision>
  <dcterms:created xsi:type="dcterms:W3CDTF">2017-08-22T00:06:53Z</dcterms:created>
  <dcterms:modified xsi:type="dcterms:W3CDTF">2017-08-22T02:23:39Z</dcterms:modified>
</cp:coreProperties>
</file>